
<file path=[Content_Types].xml><?xml version="1.0" encoding="utf-8"?>
<Types xmlns="http://schemas.openxmlformats.org/package/2006/content-types">
  <Default Extension="jfif" ContentType="image/jpeg"/>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
  </p:notesMasterIdLst>
  <p:sldIdLst>
    <p:sldId id="262" r:id="rId2"/>
    <p:sldId id="261" r:id="rId3"/>
  </p:sldIdLst>
  <p:sldSz cx="25199975" cy="3239928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5615C"/>
    <a:srgbClr val="294D6D"/>
    <a:srgbClr val="E7EBEE"/>
    <a:srgbClr val="DDE5F0"/>
    <a:srgbClr val="C5CCD5"/>
    <a:srgbClr val="D5DE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Estilo medio 1 - Énfasis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13"/>
  </p:normalViewPr>
  <p:slideViewPr>
    <p:cSldViewPr snapToGrid="0">
      <p:cViewPr>
        <p:scale>
          <a:sx n="25" d="100"/>
          <a:sy n="25" d="100"/>
        </p:scale>
        <p:origin x="1602"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hdphoto1.wdp>
</file>

<file path=ppt/media/hdphoto2.wdp>
</file>

<file path=ppt/media/image1.png>
</file>

<file path=ppt/media/image10.png>
</file>

<file path=ppt/media/image11.jfif>
</file>

<file path=ppt/media/image2.png>
</file>

<file path=ppt/media/image3.png>
</file>

<file path=ppt/media/image4.jpe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884DFF-C79E-4935-8582-0BC6A8B09F32}" type="datetimeFigureOut">
              <a:rPr lang="en-US" smtClean="0"/>
              <a:t>8/21/2024</a:t>
            </a:fld>
            <a:endParaRPr lang="en-US"/>
          </a:p>
        </p:txBody>
      </p:sp>
      <p:sp>
        <p:nvSpPr>
          <p:cNvPr id="4" name="Slide Image Placeholder 3"/>
          <p:cNvSpPr>
            <a:spLocks noGrp="1" noRot="1" noChangeAspect="1"/>
          </p:cNvSpPr>
          <p:nvPr>
            <p:ph type="sldImg" idx="2"/>
          </p:nvPr>
        </p:nvSpPr>
        <p:spPr>
          <a:xfrm>
            <a:off x="2228850" y="1143000"/>
            <a:ext cx="24003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B9DFAD-5D1A-464E-8676-244D5A86513B}" type="slidenum">
              <a:rPr lang="en-US" smtClean="0"/>
              <a:t>‹#›</a:t>
            </a:fld>
            <a:endParaRPr lang="en-US"/>
          </a:p>
        </p:txBody>
      </p:sp>
    </p:spTree>
    <p:extLst>
      <p:ext uri="{BB962C8B-B14F-4D97-AF65-F5344CB8AC3E}">
        <p14:creationId xmlns:p14="http://schemas.microsoft.com/office/powerpoint/2010/main" val="2902998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0B9DFAD-5D1A-464E-8676-244D5A86513B}" type="slidenum">
              <a:rPr lang="en-US" smtClean="0"/>
              <a:t>1</a:t>
            </a:fld>
            <a:endParaRPr lang="en-US"/>
          </a:p>
        </p:txBody>
      </p:sp>
    </p:spTree>
    <p:extLst>
      <p:ext uri="{BB962C8B-B14F-4D97-AF65-F5344CB8AC3E}">
        <p14:creationId xmlns:p14="http://schemas.microsoft.com/office/powerpoint/2010/main" val="460552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889998" y="5302386"/>
            <a:ext cx="21419979" cy="11279752"/>
          </a:xfrm>
        </p:spPr>
        <p:txBody>
          <a:bodyPr anchor="b"/>
          <a:lstStyle>
            <a:lvl1pPr algn="ctr">
              <a:defRPr sz="16535"/>
            </a:lvl1pPr>
          </a:lstStyle>
          <a:p>
            <a:r>
              <a:rPr lang="es-MX"/>
              <a:t>Haz clic para modificar el estilo de título del patrón</a:t>
            </a:r>
            <a:endParaRPr lang="en-US" dirty="0"/>
          </a:p>
        </p:txBody>
      </p:sp>
      <p:sp>
        <p:nvSpPr>
          <p:cNvPr id="3" name="Subtitle 2"/>
          <p:cNvSpPr>
            <a:spLocks noGrp="1"/>
          </p:cNvSpPr>
          <p:nvPr>
            <p:ph type="subTitle" idx="1"/>
          </p:nvPr>
        </p:nvSpPr>
        <p:spPr>
          <a:xfrm>
            <a:off x="3149997" y="17017128"/>
            <a:ext cx="18899981" cy="7822326"/>
          </a:xfrm>
        </p:spPr>
        <p:txBody>
          <a:bodyPr/>
          <a:lstStyle>
            <a:lvl1pPr marL="0" indent="0" algn="ctr">
              <a:buNone/>
              <a:defRPr sz="6614"/>
            </a:lvl1pPr>
            <a:lvl2pPr marL="1259997" indent="0" algn="ctr">
              <a:buNone/>
              <a:defRPr sz="5512"/>
            </a:lvl2pPr>
            <a:lvl3pPr marL="2519995" indent="0" algn="ctr">
              <a:buNone/>
              <a:defRPr sz="4961"/>
            </a:lvl3pPr>
            <a:lvl4pPr marL="3779992" indent="0" algn="ctr">
              <a:buNone/>
              <a:defRPr sz="4409"/>
            </a:lvl4pPr>
            <a:lvl5pPr marL="5039990" indent="0" algn="ctr">
              <a:buNone/>
              <a:defRPr sz="4409"/>
            </a:lvl5pPr>
            <a:lvl6pPr marL="6299987" indent="0" algn="ctr">
              <a:buNone/>
              <a:defRPr sz="4409"/>
            </a:lvl6pPr>
            <a:lvl7pPr marL="7559985" indent="0" algn="ctr">
              <a:buNone/>
              <a:defRPr sz="4409"/>
            </a:lvl7pPr>
            <a:lvl8pPr marL="8819982" indent="0" algn="ctr">
              <a:buNone/>
              <a:defRPr sz="4409"/>
            </a:lvl8pPr>
            <a:lvl9pPr marL="10079980" indent="0" algn="ctr">
              <a:buNone/>
              <a:defRPr sz="4409"/>
            </a:lvl9pPr>
          </a:lstStyle>
          <a:p>
            <a:r>
              <a:rPr lang="es-MX"/>
              <a:t>Haz clic para editar el estilo de subtítulo del patrón</a:t>
            </a:r>
            <a:endParaRPr lang="en-US" dirty="0"/>
          </a:p>
        </p:txBody>
      </p:sp>
      <p:sp>
        <p:nvSpPr>
          <p:cNvPr id="4" name="Date Placeholder 3"/>
          <p:cNvSpPr>
            <a:spLocks noGrp="1"/>
          </p:cNvSpPr>
          <p:nvPr>
            <p:ph type="dt" sz="half" idx="10"/>
          </p:nvPr>
        </p:nvSpPr>
        <p:spPr/>
        <p:txBody>
          <a:bodyPr/>
          <a:lstStyle/>
          <a:p>
            <a:fld id="{90E0E2D4-3C81-8A49-8A8D-3FD932D77B90}" type="datetimeFigureOut">
              <a:rPr lang="es-EC" smtClean="0"/>
              <a:t>21/8/2024</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A3E0FE77-24D6-AD4C-A691-5EA8FC085E3B}" type="slidenum">
              <a:rPr lang="es-EC" smtClean="0"/>
              <a:t>‹#›</a:t>
            </a:fld>
            <a:endParaRPr lang="es-EC"/>
          </a:p>
        </p:txBody>
      </p:sp>
    </p:spTree>
    <p:extLst>
      <p:ext uri="{BB962C8B-B14F-4D97-AF65-F5344CB8AC3E}">
        <p14:creationId xmlns:p14="http://schemas.microsoft.com/office/powerpoint/2010/main" val="2684407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90E0E2D4-3C81-8A49-8A8D-3FD932D77B90}" type="datetimeFigureOut">
              <a:rPr lang="es-EC" smtClean="0"/>
              <a:t>21/8/2024</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A3E0FE77-24D6-AD4C-A691-5EA8FC085E3B}" type="slidenum">
              <a:rPr lang="es-EC" smtClean="0"/>
              <a:t>‹#›</a:t>
            </a:fld>
            <a:endParaRPr lang="es-EC"/>
          </a:p>
        </p:txBody>
      </p:sp>
    </p:spTree>
    <p:extLst>
      <p:ext uri="{BB962C8B-B14F-4D97-AF65-F5344CB8AC3E}">
        <p14:creationId xmlns:p14="http://schemas.microsoft.com/office/powerpoint/2010/main" val="3417464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8033733" y="1724962"/>
            <a:ext cx="5433745" cy="27456899"/>
          </a:xfrm>
        </p:spPr>
        <p:txBody>
          <a:bodyPr vert="eaVert"/>
          <a:lstStyle/>
          <a:p>
            <a:r>
              <a:rPr lang="es-MX"/>
              <a:t>Haz clic para modificar el estilo de título del patrón</a:t>
            </a:r>
            <a:endParaRPr lang="en-US" dirty="0"/>
          </a:p>
        </p:txBody>
      </p:sp>
      <p:sp>
        <p:nvSpPr>
          <p:cNvPr id="3" name="Vertical Text Placeholder 2"/>
          <p:cNvSpPr>
            <a:spLocks noGrp="1"/>
          </p:cNvSpPr>
          <p:nvPr>
            <p:ph type="body" orient="vert" idx="1"/>
          </p:nvPr>
        </p:nvSpPr>
        <p:spPr>
          <a:xfrm>
            <a:off x="1732500" y="1724962"/>
            <a:ext cx="15986234" cy="27456899"/>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90E0E2D4-3C81-8A49-8A8D-3FD932D77B90}" type="datetimeFigureOut">
              <a:rPr lang="es-EC" smtClean="0"/>
              <a:t>21/8/2024</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A3E0FE77-24D6-AD4C-A691-5EA8FC085E3B}" type="slidenum">
              <a:rPr lang="es-EC" smtClean="0"/>
              <a:t>‹#›</a:t>
            </a:fld>
            <a:endParaRPr lang="es-EC"/>
          </a:p>
        </p:txBody>
      </p:sp>
    </p:spTree>
    <p:extLst>
      <p:ext uri="{BB962C8B-B14F-4D97-AF65-F5344CB8AC3E}">
        <p14:creationId xmlns:p14="http://schemas.microsoft.com/office/powerpoint/2010/main" val="1929641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10"/>
          </p:nvPr>
        </p:nvSpPr>
        <p:spPr/>
        <p:txBody>
          <a:bodyPr/>
          <a:lstStyle/>
          <a:p>
            <a:fld id="{90E0E2D4-3C81-8A49-8A8D-3FD932D77B90}" type="datetimeFigureOut">
              <a:rPr lang="es-EC" smtClean="0"/>
              <a:t>21/8/2024</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A3E0FE77-24D6-AD4C-A691-5EA8FC085E3B}" type="slidenum">
              <a:rPr lang="es-EC" smtClean="0"/>
              <a:t>‹#›</a:t>
            </a:fld>
            <a:endParaRPr lang="es-EC"/>
          </a:p>
        </p:txBody>
      </p:sp>
    </p:spTree>
    <p:extLst>
      <p:ext uri="{BB962C8B-B14F-4D97-AF65-F5344CB8AC3E}">
        <p14:creationId xmlns:p14="http://schemas.microsoft.com/office/powerpoint/2010/main" val="36410724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719375" y="8077332"/>
            <a:ext cx="21734978" cy="13477201"/>
          </a:xfrm>
        </p:spPr>
        <p:txBody>
          <a:bodyPr anchor="b"/>
          <a:lstStyle>
            <a:lvl1pPr>
              <a:defRPr sz="16535"/>
            </a:lvl1pPr>
          </a:lstStyle>
          <a:p>
            <a:r>
              <a:rPr lang="es-MX"/>
              <a:t>Haz clic para modificar el estilo de título del patrón</a:t>
            </a:r>
            <a:endParaRPr lang="en-US" dirty="0"/>
          </a:p>
        </p:txBody>
      </p:sp>
      <p:sp>
        <p:nvSpPr>
          <p:cNvPr id="3" name="Text Placeholder 2"/>
          <p:cNvSpPr>
            <a:spLocks noGrp="1"/>
          </p:cNvSpPr>
          <p:nvPr>
            <p:ph type="body" idx="1"/>
          </p:nvPr>
        </p:nvSpPr>
        <p:spPr>
          <a:xfrm>
            <a:off x="1719375" y="21682033"/>
            <a:ext cx="21734978" cy="7087342"/>
          </a:xfrm>
        </p:spPr>
        <p:txBody>
          <a:bodyPr/>
          <a:lstStyle>
            <a:lvl1pPr marL="0" indent="0">
              <a:buNone/>
              <a:defRPr sz="6614">
                <a:solidFill>
                  <a:schemeClr val="tx1">
                    <a:tint val="82000"/>
                  </a:schemeClr>
                </a:solidFill>
              </a:defRPr>
            </a:lvl1pPr>
            <a:lvl2pPr marL="1259997" indent="0">
              <a:buNone/>
              <a:defRPr sz="5512">
                <a:solidFill>
                  <a:schemeClr val="tx1">
                    <a:tint val="82000"/>
                  </a:schemeClr>
                </a:solidFill>
              </a:defRPr>
            </a:lvl2pPr>
            <a:lvl3pPr marL="2519995" indent="0">
              <a:buNone/>
              <a:defRPr sz="4961">
                <a:solidFill>
                  <a:schemeClr val="tx1">
                    <a:tint val="82000"/>
                  </a:schemeClr>
                </a:solidFill>
              </a:defRPr>
            </a:lvl3pPr>
            <a:lvl4pPr marL="3779992" indent="0">
              <a:buNone/>
              <a:defRPr sz="4409">
                <a:solidFill>
                  <a:schemeClr val="tx1">
                    <a:tint val="82000"/>
                  </a:schemeClr>
                </a:solidFill>
              </a:defRPr>
            </a:lvl4pPr>
            <a:lvl5pPr marL="5039990" indent="0">
              <a:buNone/>
              <a:defRPr sz="4409">
                <a:solidFill>
                  <a:schemeClr val="tx1">
                    <a:tint val="82000"/>
                  </a:schemeClr>
                </a:solidFill>
              </a:defRPr>
            </a:lvl5pPr>
            <a:lvl6pPr marL="6299987" indent="0">
              <a:buNone/>
              <a:defRPr sz="4409">
                <a:solidFill>
                  <a:schemeClr val="tx1">
                    <a:tint val="82000"/>
                  </a:schemeClr>
                </a:solidFill>
              </a:defRPr>
            </a:lvl6pPr>
            <a:lvl7pPr marL="7559985" indent="0">
              <a:buNone/>
              <a:defRPr sz="4409">
                <a:solidFill>
                  <a:schemeClr val="tx1">
                    <a:tint val="82000"/>
                  </a:schemeClr>
                </a:solidFill>
              </a:defRPr>
            </a:lvl7pPr>
            <a:lvl8pPr marL="8819982" indent="0">
              <a:buNone/>
              <a:defRPr sz="4409">
                <a:solidFill>
                  <a:schemeClr val="tx1">
                    <a:tint val="82000"/>
                  </a:schemeClr>
                </a:solidFill>
              </a:defRPr>
            </a:lvl8pPr>
            <a:lvl9pPr marL="10079980" indent="0">
              <a:buNone/>
              <a:defRPr sz="4409">
                <a:solidFill>
                  <a:schemeClr val="tx1">
                    <a:tint val="82000"/>
                  </a:schemeClr>
                </a:solidFill>
              </a:defRPr>
            </a:lvl9pPr>
          </a:lstStyle>
          <a:p>
            <a:pPr lvl="0"/>
            <a:r>
              <a:rPr lang="es-MX"/>
              <a:t>Haga clic para modificar los estilos de texto del patrón</a:t>
            </a:r>
          </a:p>
        </p:txBody>
      </p:sp>
      <p:sp>
        <p:nvSpPr>
          <p:cNvPr id="4" name="Date Placeholder 3"/>
          <p:cNvSpPr>
            <a:spLocks noGrp="1"/>
          </p:cNvSpPr>
          <p:nvPr>
            <p:ph type="dt" sz="half" idx="10"/>
          </p:nvPr>
        </p:nvSpPr>
        <p:spPr/>
        <p:txBody>
          <a:bodyPr/>
          <a:lstStyle/>
          <a:p>
            <a:fld id="{90E0E2D4-3C81-8A49-8A8D-3FD932D77B90}" type="datetimeFigureOut">
              <a:rPr lang="es-EC" smtClean="0"/>
              <a:t>21/8/2024</a:t>
            </a:fld>
            <a:endParaRPr lang="es-EC"/>
          </a:p>
        </p:txBody>
      </p:sp>
      <p:sp>
        <p:nvSpPr>
          <p:cNvPr id="5" name="Footer Placeholder 4"/>
          <p:cNvSpPr>
            <a:spLocks noGrp="1"/>
          </p:cNvSpPr>
          <p:nvPr>
            <p:ph type="ftr" sz="quarter" idx="11"/>
          </p:nvPr>
        </p:nvSpPr>
        <p:spPr/>
        <p:txBody>
          <a:bodyPr/>
          <a:lstStyle/>
          <a:p>
            <a:endParaRPr lang="es-EC"/>
          </a:p>
        </p:txBody>
      </p:sp>
      <p:sp>
        <p:nvSpPr>
          <p:cNvPr id="6" name="Slide Number Placeholder 5"/>
          <p:cNvSpPr>
            <a:spLocks noGrp="1"/>
          </p:cNvSpPr>
          <p:nvPr>
            <p:ph type="sldNum" sz="quarter" idx="12"/>
          </p:nvPr>
        </p:nvSpPr>
        <p:spPr/>
        <p:txBody>
          <a:bodyPr/>
          <a:lstStyle/>
          <a:p>
            <a:fld id="{A3E0FE77-24D6-AD4C-A691-5EA8FC085E3B}" type="slidenum">
              <a:rPr lang="es-EC" smtClean="0"/>
              <a:t>‹#›</a:t>
            </a:fld>
            <a:endParaRPr lang="es-EC"/>
          </a:p>
        </p:txBody>
      </p:sp>
    </p:spTree>
    <p:extLst>
      <p:ext uri="{BB962C8B-B14F-4D97-AF65-F5344CB8AC3E}">
        <p14:creationId xmlns:p14="http://schemas.microsoft.com/office/powerpoint/2010/main" val="4221923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Content Placeholder 2"/>
          <p:cNvSpPr>
            <a:spLocks noGrp="1"/>
          </p:cNvSpPr>
          <p:nvPr>
            <p:ph sz="half" idx="1"/>
          </p:nvPr>
        </p:nvSpPr>
        <p:spPr>
          <a:xfrm>
            <a:off x="1732498" y="8624810"/>
            <a:ext cx="10709989" cy="20557051"/>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Content Placeholder 3"/>
          <p:cNvSpPr>
            <a:spLocks noGrp="1"/>
          </p:cNvSpPr>
          <p:nvPr>
            <p:ph sz="half" idx="2"/>
          </p:nvPr>
        </p:nvSpPr>
        <p:spPr>
          <a:xfrm>
            <a:off x="12757488" y="8624810"/>
            <a:ext cx="10709989" cy="20557051"/>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Date Placeholder 4"/>
          <p:cNvSpPr>
            <a:spLocks noGrp="1"/>
          </p:cNvSpPr>
          <p:nvPr>
            <p:ph type="dt" sz="half" idx="10"/>
          </p:nvPr>
        </p:nvSpPr>
        <p:spPr/>
        <p:txBody>
          <a:bodyPr/>
          <a:lstStyle/>
          <a:p>
            <a:fld id="{90E0E2D4-3C81-8A49-8A8D-3FD932D77B90}" type="datetimeFigureOut">
              <a:rPr lang="es-EC" smtClean="0"/>
              <a:t>21/8/2024</a:t>
            </a:fld>
            <a:endParaRPr lang="es-EC"/>
          </a:p>
        </p:txBody>
      </p:sp>
      <p:sp>
        <p:nvSpPr>
          <p:cNvPr id="6" name="Footer Placeholder 5"/>
          <p:cNvSpPr>
            <a:spLocks noGrp="1"/>
          </p:cNvSpPr>
          <p:nvPr>
            <p:ph type="ftr" sz="quarter" idx="11"/>
          </p:nvPr>
        </p:nvSpPr>
        <p:spPr/>
        <p:txBody>
          <a:bodyPr/>
          <a:lstStyle/>
          <a:p>
            <a:endParaRPr lang="es-EC"/>
          </a:p>
        </p:txBody>
      </p:sp>
      <p:sp>
        <p:nvSpPr>
          <p:cNvPr id="7" name="Slide Number Placeholder 6"/>
          <p:cNvSpPr>
            <a:spLocks noGrp="1"/>
          </p:cNvSpPr>
          <p:nvPr>
            <p:ph type="sldNum" sz="quarter" idx="12"/>
          </p:nvPr>
        </p:nvSpPr>
        <p:spPr/>
        <p:txBody>
          <a:bodyPr/>
          <a:lstStyle/>
          <a:p>
            <a:fld id="{A3E0FE77-24D6-AD4C-A691-5EA8FC085E3B}" type="slidenum">
              <a:rPr lang="es-EC" smtClean="0"/>
              <a:t>‹#›</a:t>
            </a:fld>
            <a:endParaRPr lang="es-EC"/>
          </a:p>
        </p:txBody>
      </p:sp>
    </p:spTree>
    <p:extLst>
      <p:ext uri="{BB962C8B-B14F-4D97-AF65-F5344CB8AC3E}">
        <p14:creationId xmlns:p14="http://schemas.microsoft.com/office/powerpoint/2010/main" val="3647159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735781" y="1724969"/>
            <a:ext cx="21734978" cy="6262365"/>
          </a:xfrm>
        </p:spPr>
        <p:txBody>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1735783" y="7942328"/>
            <a:ext cx="10660769" cy="3892412"/>
          </a:xfrm>
        </p:spPr>
        <p:txBody>
          <a:bodyPr anchor="b"/>
          <a:lstStyle>
            <a:lvl1pPr marL="0" indent="0">
              <a:buNone/>
              <a:defRPr sz="6614" b="1"/>
            </a:lvl1pPr>
            <a:lvl2pPr marL="1259997" indent="0">
              <a:buNone/>
              <a:defRPr sz="5512" b="1"/>
            </a:lvl2pPr>
            <a:lvl3pPr marL="2519995" indent="0">
              <a:buNone/>
              <a:defRPr sz="4961" b="1"/>
            </a:lvl3pPr>
            <a:lvl4pPr marL="3779992" indent="0">
              <a:buNone/>
              <a:defRPr sz="4409" b="1"/>
            </a:lvl4pPr>
            <a:lvl5pPr marL="5039990" indent="0">
              <a:buNone/>
              <a:defRPr sz="4409" b="1"/>
            </a:lvl5pPr>
            <a:lvl6pPr marL="6299987" indent="0">
              <a:buNone/>
              <a:defRPr sz="4409" b="1"/>
            </a:lvl6pPr>
            <a:lvl7pPr marL="7559985" indent="0">
              <a:buNone/>
              <a:defRPr sz="4409" b="1"/>
            </a:lvl7pPr>
            <a:lvl8pPr marL="8819982" indent="0">
              <a:buNone/>
              <a:defRPr sz="4409" b="1"/>
            </a:lvl8pPr>
            <a:lvl9pPr marL="10079980" indent="0">
              <a:buNone/>
              <a:defRPr sz="4409" b="1"/>
            </a:lvl9pPr>
          </a:lstStyle>
          <a:p>
            <a:pPr lvl="0"/>
            <a:r>
              <a:rPr lang="es-MX"/>
              <a:t>Haga clic para modificar los estilos de texto del patrón</a:t>
            </a:r>
          </a:p>
        </p:txBody>
      </p:sp>
      <p:sp>
        <p:nvSpPr>
          <p:cNvPr id="4" name="Content Placeholder 3"/>
          <p:cNvSpPr>
            <a:spLocks noGrp="1"/>
          </p:cNvSpPr>
          <p:nvPr>
            <p:ph sz="half" idx="2"/>
          </p:nvPr>
        </p:nvSpPr>
        <p:spPr>
          <a:xfrm>
            <a:off x="1735783" y="11834740"/>
            <a:ext cx="10660769" cy="17407120"/>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5" name="Text Placeholder 4"/>
          <p:cNvSpPr>
            <a:spLocks noGrp="1"/>
          </p:cNvSpPr>
          <p:nvPr>
            <p:ph type="body" sz="quarter" idx="3"/>
          </p:nvPr>
        </p:nvSpPr>
        <p:spPr>
          <a:xfrm>
            <a:off x="12757489" y="7942328"/>
            <a:ext cx="10713272" cy="3892412"/>
          </a:xfrm>
        </p:spPr>
        <p:txBody>
          <a:bodyPr anchor="b"/>
          <a:lstStyle>
            <a:lvl1pPr marL="0" indent="0">
              <a:buNone/>
              <a:defRPr sz="6614" b="1"/>
            </a:lvl1pPr>
            <a:lvl2pPr marL="1259997" indent="0">
              <a:buNone/>
              <a:defRPr sz="5512" b="1"/>
            </a:lvl2pPr>
            <a:lvl3pPr marL="2519995" indent="0">
              <a:buNone/>
              <a:defRPr sz="4961" b="1"/>
            </a:lvl3pPr>
            <a:lvl4pPr marL="3779992" indent="0">
              <a:buNone/>
              <a:defRPr sz="4409" b="1"/>
            </a:lvl4pPr>
            <a:lvl5pPr marL="5039990" indent="0">
              <a:buNone/>
              <a:defRPr sz="4409" b="1"/>
            </a:lvl5pPr>
            <a:lvl6pPr marL="6299987" indent="0">
              <a:buNone/>
              <a:defRPr sz="4409" b="1"/>
            </a:lvl6pPr>
            <a:lvl7pPr marL="7559985" indent="0">
              <a:buNone/>
              <a:defRPr sz="4409" b="1"/>
            </a:lvl7pPr>
            <a:lvl8pPr marL="8819982" indent="0">
              <a:buNone/>
              <a:defRPr sz="4409" b="1"/>
            </a:lvl8pPr>
            <a:lvl9pPr marL="10079980" indent="0">
              <a:buNone/>
              <a:defRPr sz="4409" b="1"/>
            </a:lvl9pPr>
          </a:lstStyle>
          <a:p>
            <a:pPr lvl="0"/>
            <a:r>
              <a:rPr lang="es-MX"/>
              <a:t>Haga clic para modificar los estilos de texto del patrón</a:t>
            </a:r>
          </a:p>
        </p:txBody>
      </p:sp>
      <p:sp>
        <p:nvSpPr>
          <p:cNvPr id="6" name="Content Placeholder 5"/>
          <p:cNvSpPr>
            <a:spLocks noGrp="1"/>
          </p:cNvSpPr>
          <p:nvPr>
            <p:ph sz="quarter" idx="4"/>
          </p:nvPr>
        </p:nvSpPr>
        <p:spPr>
          <a:xfrm>
            <a:off x="12757489" y="11834740"/>
            <a:ext cx="10713272" cy="17407120"/>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7" name="Date Placeholder 6"/>
          <p:cNvSpPr>
            <a:spLocks noGrp="1"/>
          </p:cNvSpPr>
          <p:nvPr>
            <p:ph type="dt" sz="half" idx="10"/>
          </p:nvPr>
        </p:nvSpPr>
        <p:spPr/>
        <p:txBody>
          <a:bodyPr/>
          <a:lstStyle/>
          <a:p>
            <a:fld id="{90E0E2D4-3C81-8A49-8A8D-3FD932D77B90}" type="datetimeFigureOut">
              <a:rPr lang="es-EC" smtClean="0"/>
              <a:t>21/8/2024</a:t>
            </a:fld>
            <a:endParaRPr lang="es-EC"/>
          </a:p>
        </p:txBody>
      </p:sp>
      <p:sp>
        <p:nvSpPr>
          <p:cNvPr id="8" name="Footer Placeholder 7"/>
          <p:cNvSpPr>
            <a:spLocks noGrp="1"/>
          </p:cNvSpPr>
          <p:nvPr>
            <p:ph type="ftr" sz="quarter" idx="11"/>
          </p:nvPr>
        </p:nvSpPr>
        <p:spPr/>
        <p:txBody>
          <a:bodyPr/>
          <a:lstStyle/>
          <a:p>
            <a:endParaRPr lang="es-EC"/>
          </a:p>
        </p:txBody>
      </p:sp>
      <p:sp>
        <p:nvSpPr>
          <p:cNvPr id="9" name="Slide Number Placeholder 8"/>
          <p:cNvSpPr>
            <a:spLocks noGrp="1"/>
          </p:cNvSpPr>
          <p:nvPr>
            <p:ph type="sldNum" sz="quarter" idx="12"/>
          </p:nvPr>
        </p:nvSpPr>
        <p:spPr/>
        <p:txBody>
          <a:bodyPr/>
          <a:lstStyle/>
          <a:p>
            <a:fld id="{A3E0FE77-24D6-AD4C-A691-5EA8FC085E3B}" type="slidenum">
              <a:rPr lang="es-EC" smtClean="0"/>
              <a:t>‹#›</a:t>
            </a:fld>
            <a:endParaRPr lang="es-EC"/>
          </a:p>
        </p:txBody>
      </p:sp>
    </p:spTree>
    <p:extLst>
      <p:ext uri="{BB962C8B-B14F-4D97-AF65-F5344CB8AC3E}">
        <p14:creationId xmlns:p14="http://schemas.microsoft.com/office/powerpoint/2010/main" val="137568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MX"/>
              <a:t>Haz clic para modificar el estilo de título del patrón</a:t>
            </a:r>
            <a:endParaRPr lang="en-US" dirty="0"/>
          </a:p>
        </p:txBody>
      </p:sp>
      <p:sp>
        <p:nvSpPr>
          <p:cNvPr id="3" name="Date Placeholder 2"/>
          <p:cNvSpPr>
            <a:spLocks noGrp="1"/>
          </p:cNvSpPr>
          <p:nvPr>
            <p:ph type="dt" sz="half" idx="10"/>
          </p:nvPr>
        </p:nvSpPr>
        <p:spPr/>
        <p:txBody>
          <a:bodyPr/>
          <a:lstStyle/>
          <a:p>
            <a:fld id="{90E0E2D4-3C81-8A49-8A8D-3FD932D77B90}" type="datetimeFigureOut">
              <a:rPr lang="es-EC" smtClean="0"/>
              <a:t>21/8/2024</a:t>
            </a:fld>
            <a:endParaRPr lang="es-EC"/>
          </a:p>
        </p:txBody>
      </p:sp>
      <p:sp>
        <p:nvSpPr>
          <p:cNvPr id="4" name="Footer Placeholder 3"/>
          <p:cNvSpPr>
            <a:spLocks noGrp="1"/>
          </p:cNvSpPr>
          <p:nvPr>
            <p:ph type="ftr" sz="quarter" idx="11"/>
          </p:nvPr>
        </p:nvSpPr>
        <p:spPr/>
        <p:txBody>
          <a:bodyPr/>
          <a:lstStyle/>
          <a:p>
            <a:endParaRPr lang="es-EC"/>
          </a:p>
        </p:txBody>
      </p:sp>
      <p:sp>
        <p:nvSpPr>
          <p:cNvPr id="5" name="Slide Number Placeholder 4"/>
          <p:cNvSpPr>
            <a:spLocks noGrp="1"/>
          </p:cNvSpPr>
          <p:nvPr>
            <p:ph type="sldNum" sz="quarter" idx="12"/>
          </p:nvPr>
        </p:nvSpPr>
        <p:spPr/>
        <p:txBody>
          <a:bodyPr/>
          <a:lstStyle/>
          <a:p>
            <a:fld id="{A3E0FE77-24D6-AD4C-A691-5EA8FC085E3B}" type="slidenum">
              <a:rPr lang="es-EC" smtClean="0"/>
              <a:t>‹#›</a:t>
            </a:fld>
            <a:endParaRPr lang="es-EC"/>
          </a:p>
        </p:txBody>
      </p:sp>
    </p:spTree>
    <p:extLst>
      <p:ext uri="{BB962C8B-B14F-4D97-AF65-F5344CB8AC3E}">
        <p14:creationId xmlns:p14="http://schemas.microsoft.com/office/powerpoint/2010/main" val="3613431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E0E2D4-3C81-8A49-8A8D-3FD932D77B90}" type="datetimeFigureOut">
              <a:rPr lang="es-EC" smtClean="0"/>
              <a:t>21/8/2024</a:t>
            </a:fld>
            <a:endParaRPr lang="es-EC"/>
          </a:p>
        </p:txBody>
      </p:sp>
      <p:sp>
        <p:nvSpPr>
          <p:cNvPr id="3" name="Footer Placeholder 2"/>
          <p:cNvSpPr>
            <a:spLocks noGrp="1"/>
          </p:cNvSpPr>
          <p:nvPr>
            <p:ph type="ftr" sz="quarter" idx="11"/>
          </p:nvPr>
        </p:nvSpPr>
        <p:spPr/>
        <p:txBody>
          <a:bodyPr/>
          <a:lstStyle/>
          <a:p>
            <a:endParaRPr lang="es-EC"/>
          </a:p>
        </p:txBody>
      </p:sp>
      <p:sp>
        <p:nvSpPr>
          <p:cNvPr id="4" name="Slide Number Placeholder 3"/>
          <p:cNvSpPr>
            <a:spLocks noGrp="1"/>
          </p:cNvSpPr>
          <p:nvPr>
            <p:ph type="sldNum" sz="quarter" idx="12"/>
          </p:nvPr>
        </p:nvSpPr>
        <p:spPr/>
        <p:txBody>
          <a:bodyPr/>
          <a:lstStyle/>
          <a:p>
            <a:fld id="{A3E0FE77-24D6-AD4C-A691-5EA8FC085E3B}" type="slidenum">
              <a:rPr lang="es-EC" smtClean="0"/>
              <a:t>‹#›</a:t>
            </a:fld>
            <a:endParaRPr lang="es-EC"/>
          </a:p>
        </p:txBody>
      </p:sp>
    </p:spTree>
    <p:extLst>
      <p:ext uri="{BB962C8B-B14F-4D97-AF65-F5344CB8AC3E}">
        <p14:creationId xmlns:p14="http://schemas.microsoft.com/office/powerpoint/2010/main" val="240669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735780" y="2159952"/>
            <a:ext cx="8127648" cy="7559834"/>
          </a:xfrm>
        </p:spPr>
        <p:txBody>
          <a:bodyPr anchor="b"/>
          <a:lstStyle>
            <a:lvl1pPr>
              <a:defRPr sz="8819"/>
            </a:lvl1pPr>
          </a:lstStyle>
          <a:p>
            <a:r>
              <a:rPr lang="es-MX"/>
              <a:t>Haz clic para modificar el estilo de título del patrón</a:t>
            </a:r>
            <a:endParaRPr lang="en-US" dirty="0"/>
          </a:p>
        </p:txBody>
      </p:sp>
      <p:sp>
        <p:nvSpPr>
          <p:cNvPr id="3" name="Content Placeholder 2"/>
          <p:cNvSpPr>
            <a:spLocks noGrp="1"/>
          </p:cNvSpPr>
          <p:nvPr>
            <p:ph idx="1"/>
          </p:nvPr>
        </p:nvSpPr>
        <p:spPr>
          <a:xfrm>
            <a:off x="10713272" y="4664905"/>
            <a:ext cx="12757487" cy="23024494"/>
          </a:xfrm>
        </p:spPr>
        <p:txBody>
          <a:bodyPr/>
          <a:lstStyle>
            <a:lvl1pPr>
              <a:defRPr sz="8819"/>
            </a:lvl1pPr>
            <a:lvl2pPr>
              <a:defRPr sz="7717"/>
            </a:lvl2pPr>
            <a:lvl3pPr>
              <a:defRPr sz="6614"/>
            </a:lvl3pPr>
            <a:lvl4pPr>
              <a:defRPr sz="5512"/>
            </a:lvl4pPr>
            <a:lvl5pPr>
              <a:defRPr sz="5512"/>
            </a:lvl5pPr>
            <a:lvl6pPr>
              <a:defRPr sz="5512"/>
            </a:lvl6pPr>
            <a:lvl7pPr>
              <a:defRPr sz="5512"/>
            </a:lvl7pPr>
            <a:lvl8pPr>
              <a:defRPr sz="5512"/>
            </a:lvl8pPr>
            <a:lvl9pPr>
              <a:defRPr sz="5512"/>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Text Placeholder 3"/>
          <p:cNvSpPr>
            <a:spLocks noGrp="1"/>
          </p:cNvSpPr>
          <p:nvPr>
            <p:ph type="body" sz="half" idx="2"/>
          </p:nvPr>
        </p:nvSpPr>
        <p:spPr>
          <a:xfrm>
            <a:off x="1735780" y="9719786"/>
            <a:ext cx="8127648" cy="18007107"/>
          </a:xfrm>
        </p:spPr>
        <p:txBody>
          <a:bodyPr/>
          <a:lstStyle>
            <a:lvl1pPr marL="0" indent="0">
              <a:buNone/>
              <a:defRPr sz="4409"/>
            </a:lvl1pPr>
            <a:lvl2pPr marL="1259997" indent="0">
              <a:buNone/>
              <a:defRPr sz="3858"/>
            </a:lvl2pPr>
            <a:lvl3pPr marL="2519995" indent="0">
              <a:buNone/>
              <a:defRPr sz="3307"/>
            </a:lvl3pPr>
            <a:lvl4pPr marL="3779992" indent="0">
              <a:buNone/>
              <a:defRPr sz="2756"/>
            </a:lvl4pPr>
            <a:lvl5pPr marL="5039990" indent="0">
              <a:buNone/>
              <a:defRPr sz="2756"/>
            </a:lvl5pPr>
            <a:lvl6pPr marL="6299987" indent="0">
              <a:buNone/>
              <a:defRPr sz="2756"/>
            </a:lvl6pPr>
            <a:lvl7pPr marL="7559985" indent="0">
              <a:buNone/>
              <a:defRPr sz="2756"/>
            </a:lvl7pPr>
            <a:lvl8pPr marL="8819982" indent="0">
              <a:buNone/>
              <a:defRPr sz="2756"/>
            </a:lvl8pPr>
            <a:lvl9pPr marL="10079980" indent="0">
              <a:buNone/>
              <a:defRPr sz="2756"/>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90E0E2D4-3C81-8A49-8A8D-3FD932D77B90}" type="datetimeFigureOut">
              <a:rPr lang="es-EC" smtClean="0"/>
              <a:t>21/8/2024</a:t>
            </a:fld>
            <a:endParaRPr lang="es-EC"/>
          </a:p>
        </p:txBody>
      </p:sp>
      <p:sp>
        <p:nvSpPr>
          <p:cNvPr id="6" name="Footer Placeholder 5"/>
          <p:cNvSpPr>
            <a:spLocks noGrp="1"/>
          </p:cNvSpPr>
          <p:nvPr>
            <p:ph type="ftr" sz="quarter" idx="11"/>
          </p:nvPr>
        </p:nvSpPr>
        <p:spPr/>
        <p:txBody>
          <a:bodyPr/>
          <a:lstStyle/>
          <a:p>
            <a:endParaRPr lang="es-EC"/>
          </a:p>
        </p:txBody>
      </p:sp>
      <p:sp>
        <p:nvSpPr>
          <p:cNvPr id="7" name="Slide Number Placeholder 6"/>
          <p:cNvSpPr>
            <a:spLocks noGrp="1"/>
          </p:cNvSpPr>
          <p:nvPr>
            <p:ph type="sldNum" sz="quarter" idx="12"/>
          </p:nvPr>
        </p:nvSpPr>
        <p:spPr/>
        <p:txBody>
          <a:bodyPr/>
          <a:lstStyle/>
          <a:p>
            <a:fld id="{A3E0FE77-24D6-AD4C-A691-5EA8FC085E3B}" type="slidenum">
              <a:rPr lang="es-EC" smtClean="0"/>
              <a:t>‹#›</a:t>
            </a:fld>
            <a:endParaRPr lang="es-EC"/>
          </a:p>
        </p:txBody>
      </p:sp>
    </p:spTree>
    <p:extLst>
      <p:ext uri="{BB962C8B-B14F-4D97-AF65-F5344CB8AC3E}">
        <p14:creationId xmlns:p14="http://schemas.microsoft.com/office/powerpoint/2010/main" val="2562833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735780" y="2159952"/>
            <a:ext cx="8127648" cy="7559834"/>
          </a:xfrm>
        </p:spPr>
        <p:txBody>
          <a:bodyPr anchor="b"/>
          <a:lstStyle>
            <a:lvl1pPr>
              <a:defRPr sz="8819"/>
            </a:lvl1pPr>
          </a:lstStyle>
          <a:p>
            <a:r>
              <a:rPr lang="es-MX"/>
              <a:t>Haz clic para modificar el estilo de título del patrón</a:t>
            </a:r>
            <a:endParaRPr lang="en-US" dirty="0"/>
          </a:p>
        </p:txBody>
      </p:sp>
      <p:sp>
        <p:nvSpPr>
          <p:cNvPr id="3" name="Picture Placeholder 2"/>
          <p:cNvSpPr>
            <a:spLocks noGrp="1" noChangeAspect="1"/>
          </p:cNvSpPr>
          <p:nvPr>
            <p:ph type="pic" idx="1"/>
          </p:nvPr>
        </p:nvSpPr>
        <p:spPr>
          <a:xfrm>
            <a:off x="10713272" y="4664905"/>
            <a:ext cx="12757487" cy="23024494"/>
          </a:xfrm>
        </p:spPr>
        <p:txBody>
          <a:bodyPr anchor="t"/>
          <a:lstStyle>
            <a:lvl1pPr marL="0" indent="0">
              <a:buNone/>
              <a:defRPr sz="8819"/>
            </a:lvl1pPr>
            <a:lvl2pPr marL="1259997" indent="0">
              <a:buNone/>
              <a:defRPr sz="7717"/>
            </a:lvl2pPr>
            <a:lvl3pPr marL="2519995" indent="0">
              <a:buNone/>
              <a:defRPr sz="6614"/>
            </a:lvl3pPr>
            <a:lvl4pPr marL="3779992" indent="0">
              <a:buNone/>
              <a:defRPr sz="5512"/>
            </a:lvl4pPr>
            <a:lvl5pPr marL="5039990" indent="0">
              <a:buNone/>
              <a:defRPr sz="5512"/>
            </a:lvl5pPr>
            <a:lvl6pPr marL="6299987" indent="0">
              <a:buNone/>
              <a:defRPr sz="5512"/>
            </a:lvl6pPr>
            <a:lvl7pPr marL="7559985" indent="0">
              <a:buNone/>
              <a:defRPr sz="5512"/>
            </a:lvl7pPr>
            <a:lvl8pPr marL="8819982" indent="0">
              <a:buNone/>
              <a:defRPr sz="5512"/>
            </a:lvl8pPr>
            <a:lvl9pPr marL="10079980" indent="0">
              <a:buNone/>
              <a:defRPr sz="5512"/>
            </a:lvl9pPr>
          </a:lstStyle>
          <a:p>
            <a:r>
              <a:rPr lang="es-MX"/>
              <a:t>Haz clic en el icono para agregar una imagen</a:t>
            </a:r>
            <a:endParaRPr lang="en-US" dirty="0"/>
          </a:p>
        </p:txBody>
      </p:sp>
      <p:sp>
        <p:nvSpPr>
          <p:cNvPr id="4" name="Text Placeholder 3"/>
          <p:cNvSpPr>
            <a:spLocks noGrp="1"/>
          </p:cNvSpPr>
          <p:nvPr>
            <p:ph type="body" sz="half" idx="2"/>
          </p:nvPr>
        </p:nvSpPr>
        <p:spPr>
          <a:xfrm>
            <a:off x="1735780" y="9719786"/>
            <a:ext cx="8127648" cy="18007107"/>
          </a:xfrm>
        </p:spPr>
        <p:txBody>
          <a:bodyPr/>
          <a:lstStyle>
            <a:lvl1pPr marL="0" indent="0">
              <a:buNone/>
              <a:defRPr sz="4409"/>
            </a:lvl1pPr>
            <a:lvl2pPr marL="1259997" indent="0">
              <a:buNone/>
              <a:defRPr sz="3858"/>
            </a:lvl2pPr>
            <a:lvl3pPr marL="2519995" indent="0">
              <a:buNone/>
              <a:defRPr sz="3307"/>
            </a:lvl3pPr>
            <a:lvl4pPr marL="3779992" indent="0">
              <a:buNone/>
              <a:defRPr sz="2756"/>
            </a:lvl4pPr>
            <a:lvl5pPr marL="5039990" indent="0">
              <a:buNone/>
              <a:defRPr sz="2756"/>
            </a:lvl5pPr>
            <a:lvl6pPr marL="6299987" indent="0">
              <a:buNone/>
              <a:defRPr sz="2756"/>
            </a:lvl6pPr>
            <a:lvl7pPr marL="7559985" indent="0">
              <a:buNone/>
              <a:defRPr sz="2756"/>
            </a:lvl7pPr>
            <a:lvl8pPr marL="8819982" indent="0">
              <a:buNone/>
              <a:defRPr sz="2756"/>
            </a:lvl8pPr>
            <a:lvl9pPr marL="10079980" indent="0">
              <a:buNone/>
              <a:defRPr sz="2756"/>
            </a:lvl9pPr>
          </a:lstStyle>
          <a:p>
            <a:pPr lvl="0"/>
            <a:r>
              <a:rPr lang="es-MX"/>
              <a:t>Haga clic para modificar los estilos de texto del patrón</a:t>
            </a:r>
          </a:p>
        </p:txBody>
      </p:sp>
      <p:sp>
        <p:nvSpPr>
          <p:cNvPr id="5" name="Date Placeholder 4"/>
          <p:cNvSpPr>
            <a:spLocks noGrp="1"/>
          </p:cNvSpPr>
          <p:nvPr>
            <p:ph type="dt" sz="half" idx="10"/>
          </p:nvPr>
        </p:nvSpPr>
        <p:spPr/>
        <p:txBody>
          <a:bodyPr/>
          <a:lstStyle/>
          <a:p>
            <a:fld id="{90E0E2D4-3C81-8A49-8A8D-3FD932D77B90}" type="datetimeFigureOut">
              <a:rPr lang="es-EC" smtClean="0"/>
              <a:t>21/8/2024</a:t>
            </a:fld>
            <a:endParaRPr lang="es-EC"/>
          </a:p>
        </p:txBody>
      </p:sp>
      <p:sp>
        <p:nvSpPr>
          <p:cNvPr id="6" name="Footer Placeholder 5"/>
          <p:cNvSpPr>
            <a:spLocks noGrp="1"/>
          </p:cNvSpPr>
          <p:nvPr>
            <p:ph type="ftr" sz="quarter" idx="11"/>
          </p:nvPr>
        </p:nvSpPr>
        <p:spPr/>
        <p:txBody>
          <a:bodyPr/>
          <a:lstStyle/>
          <a:p>
            <a:endParaRPr lang="es-EC"/>
          </a:p>
        </p:txBody>
      </p:sp>
      <p:sp>
        <p:nvSpPr>
          <p:cNvPr id="7" name="Slide Number Placeholder 6"/>
          <p:cNvSpPr>
            <a:spLocks noGrp="1"/>
          </p:cNvSpPr>
          <p:nvPr>
            <p:ph type="sldNum" sz="quarter" idx="12"/>
          </p:nvPr>
        </p:nvSpPr>
        <p:spPr/>
        <p:txBody>
          <a:bodyPr/>
          <a:lstStyle/>
          <a:p>
            <a:fld id="{A3E0FE77-24D6-AD4C-A691-5EA8FC085E3B}" type="slidenum">
              <a:rPr lang="es-EC" smtClean="0"/>
              <a:t>‹#›</a:t>
            </a:fld>
            <a:endParaRPr lang="es-EC"/>
          </a:p>
        </p:txBody>
      </p:sp>
    </p:spTree>
    <p:extLst>
      <p:ext uri="{BB962C8B-B14F-4D97-AF65-F5344CB8AC3E}">
        <p14:creationId xmlns:p14="http://schemas.microsoft.com/office/powerpoint/2010/main" val="41462975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32499" y="1724969"/>
            <a:ext cx="21734978" cy="6262365"/>
          </a:xfrm>
          <a:prstGeom prst="rect">
            <a:avLst/>
          </a:prstGeom>
        </p:spPr>
        <p:txBody>
          <a:bodyPr vert="horz" lIns="91440" tIns="45720" rIns="91440" bIns="45720" rtlCol="0" anchor="ctr">
            <a:normAutofit/>
          </a:bodyPr>
          <a:lstStyle/>
          <a:p>
            <a:r>
              <a:rPr lang="es-MX"/>
              <a:t>Haz clic para modificar el estilo de título del patrón</a:t>
            </a:r>
            <a:endParaRPr lang="en-US" dirty="0"/>
          </a:p>
        </p:txBody>
      </p:sp>
      <p:sp>
        <p:nvSpPr>
          <p:cNvPr id="3" name="Text Placeholder 2"/>
          <p:cNvSpPr>
            <a:spLocks noGrp="1"/>
          </p:cNvSpPr>
          <p:nvPr>
            <p:ph type="body" idx="1"/>
          </p:nvPr>
        </p:nvSpPr>
        <p:spPr>
          <a:xfrm>
            <a:off x="1732499" y="8624810"/>
            <a:ext cx="21734978" cy="20557051"/>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dirty="0"/>
          </a:p>
        </p:txBody>
      </p:sp>
      <p:sp>
        <p:nvSpPr>
          <p:cNvPr id="4" name="Date Placeholder 3"/>
          <p:cNvSpPr>
            <a:spLocks noGrp="1"/>
          </p:cNvSpPr>
          <p:nvPr>
            <p:ph type="dt" sz="half" idx="2"/>
          </p:nvPr>
        </p:nvSpPr>
        <p:spPr>
          <a:xfrm>
            <a:off x="1732498" y="30029347"/>
            <a:ext cx="5669994" cy="1724962"/>
          </a:xfrm>
          <a:prstGeom prst="rect">
            <a:avLst/>
          </a:prstGeom>
        </p:spPr>
        <p:txBody>
          <a:bodyPr vert="horz" lIns="91440" tIns="45720" rIns="91440" bIns="45720" rtlCol="0" anchor="ctr"/>
          <a:lstStyle>
            <a:lvl1pPr algn="l">
              <a:defRPr sz="3307">
                <a:solidFill>
                  <a:schemeClr val="tx1">
                    <a:tint val="82000"/>
                  </a:schemeClr>
                </a:solidFill>
              </a:defRPr>
            </a:lvl1pPr>
          </a:lstStyle>
          <a:p>
            <a:fld id="{90E0E2D4-3C81-8A49-8A8D-3FD932D77B90}" type="datetimeFigureOut">
              <a:rPr lang="es-EC" smtClean="0"/>
              <a:t>21/8/2024</a:t>
            </a:fld>
            <a:endParaRPr lang="es-EC"/>
          </a:p>
        </p:txBody>
      </p:sp>
      <p:sp>
        <p:nvSpPr>
          <p:cNvPr id="5" name="Footer Placeholder 4"/>
          <p:cNvSpPr>
            <a:spLocks noGrp="1"/>
          </p:cNvSpPr>
          <p:nvPr>
            <p:ph type="ftr" sz="quarter" idx="3"/>
          </p:nvPr>
        </p:nvSpPr>
        <p:spPr>
          <a:xfrm>
            <a:off x="8347492" y="30029347"/>
            <a:ext cx="8504992" cy="1724962"/>
          </a:xfrm>
          <a:prstGeom prst="rect">
            <a:avLst/>
          </a:prstGeom>
        </p:spPr>
        <p:txBody>
          <a:bodyPr vert="horz" lIns="91440" tIns="45720" rIns="91440" bIns="45720" rtlCol="0" anchor="ctr"/>
          <a:lstStyle>
            <a:lvl1pPr algn="ctr">
              <a:defRPr sz="3307">
                <a:solidFill>
                  <a:schemeClr val="tx1">
                    <a:tint val="82000"/>
                  </a:schemeClr>
                </a:solidFill>
              </a:defRPr>
            </a:lvl1pPr>
          </a:lstStyle>
          <a:p>
            <a:endParaRPr lang="es-EC"/>
          </a:p>
        </p:txBody>
      </p:sp>
      <p:sp>
        <p:nvSpPr>
          <p:cNvPr id="6" name="Slide Number Placeholder 5"/>
          <p:cNvSpPr>
            <a:spLocks noGrp="1"/>
          </p:cNvSpPr>
          <p:nvPr>
            <p:ph type="sldNum" sz="quarter" idx="4"/>
          </p:nvPr>
        </p:nvSpPr>
        <p:spPr>
          <a:xfrm>
            <a:off x="17797483" y="30029347"/>
            <a:ext cx="5669994" cy="1724962"/>
          </a:xfrm>
          <a:prstGeom prst="rect">
            <a:avLst/>
          </a:prstGeom>
        </p:spPr>
        <p:txBody>
          <a:bodyPr vert="horz" lIns="91440" tIns="45720" rIns="91440" bIns="45720" rtlCol="0" anchor="ctr"/>
          <a:lstStyle>
            <a:lvl1pPr algn="r">
              <a:defRPr sz="3307">
                <a:solidFill>
                  <a:schemeClr val="tx1">
                    <a:tint val="82000"/>
                  </a:schemeClr>
                </a:solidFill>
              </a:defRPr>
            </a:lvl1pPr>
          </a:lstStyle>
          <a:p>
            <a:fld id="{A3E0FE77-24D6-AD4C-A691-5EA8FC085E3B}" type="slidenum">
              <a:rPr lang="es-EC" smtClean="0"/>
              <a:t>‹#›</a:t>
            </a:fld>
            <a:endParaRPr lang="es-EC"/>
          </a:p>
        </p:txBody>
      </p:sp>
    </p:spTree>
    <p:extLst>
      <p:ext uri="{BB962C8B-B14F-4D97-AF65-F5344CB8AC3E}">
        <p14:creationId xmlns:p14="http://schemas.microsoft.com/office/powerpoint/2010/main" val="41978850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519995" rtl="0" eaLnBrk="1" latinLnBrk="0" hangingPunct="1">
        <a:lnSpc>
          <a:spcPct val="90000"/>
        </a:lnSpc>
        <a:spcBef>
          <a:spcPct val="0"/>
        </a:spcBef>
        <a:buNone/>
        <a:defRPr sz="12126" kern="1200">
          <a:solidFill>
            <a:schemeClr val="tx1"/>
          </a:solidFill>
          <a:latin typeface="+mj-lt"/>
          <a:ea typeface="+mj-ea"/>
          <a:cs typeface="+mj-cs"/>
        </a:defRPr>
      </a:lvl1pPr>
    </p:titleStyle>
    <p:bodyStyle>
      <a:lvl1pPr marL="629999" indent="-629999" algn="l" defTabSz="2519995" rtl="0" eaLnBrk="1" latinLnBrk="0" hangingPunct="1">
        <a:lnSpc>
          <a:spcPct val="90000"/>
        </a:lnSpc>
        <a:spcBef>
          <a:spcPts val="2756"/>
        </a:spcBef>
        <a:buFont typeface="Arial" panose="020B0604020202020204" pitchFamily="34" charset="0"/>
        <a:buChar char="•"/>
        <a:defRPr sz="7717" kern="1200">
          <a:solidFill>
            <a:schemeClr val="tx1"/>
          </a:solidFill>
          <a:latin typeface="+mn-lt"/>
          <a:ea typeface="+mn-ea"/>
          <a:cs typeface="+mn-cs"/>
        </a:defRPr>
      </a:lvl1pPr>
      <a:lvl2pPr marL="1889996" indent="-629999" algn="l" defTabSz="2519995" rtl="0" eaLnBrk="1" latinLnBrk="0" hangingPunct="1">
        <a:lnSpc>
          <a:spcPct val="90000"/>
        </a:lnSpc>
        <a:spcBef>
          <a:spcPts val="1378"/>
        </a:spcBef>
        <a:buFont typeface="Arial" panose="020B0604020202020204" pitchFamily="34" charset="0"/>
        <a:buChar char="•"/>
        <a:defRPr sz="6614" kern="1200">
          <a:solidFill>
            <a:schemeClr val="tx1"/>
          </a:solidFill>
          <a:latin typeface="+mn-lt"/>
          <a:ea typeface="+mn-ea"/>
          <a:cs typeface="+mn-cs"/>
        </a:defRPr>
      </a:lvl2pPr>
      <a:lvl3pPr marL="3149994" indent="-629999" algn="l" defTabSz="2519995" rtl="0" eaLnBrk="1" latinLnBrk="0" hangingPunct="1">
        <a:lnSpc>
          <a:spcPct val="90000"/>
        </a:lnSpc>
        <a:spcBef>
          <a:spcPts val="1378"/>
        </a:spcBef>
        <a:buFont typeface="Arial" panose="020B0604020202020204" pitchFamily="34" charset="0"/>
        <a:buChar char="•"/>
        <a:defRPr sz="5512" kern="1200">
          <a:solidFill>
            <a:schemeClr val="tx1"/>
          </a:solidFill>
          <a:latin typeface="+mn-lt"/>
          <a:ea typeface="+mn-ea"/>
          <a:cs typeface="+mn-cs"/>
        </a:defRPr>
      </a:lvl3pPr>
      <a:lvl4pPr marL="4409991"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4pPr>
      <a:lvl5pPr marL="5669989"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5pPr>
      <a:lvl6pPr marL="6929986"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6pPr>
      <a:lvl7pPr marL="8189984"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7pPr>
      <a:lvl8pPr marL="9449981"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8pPr>
      <a:lvl9pPr marL="10709979"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9pPr>
    </p:bodyStyle>
    <p:otherStyle>
      <a:defPPr>
        <a:defRPr lang="en-US"/>
      </a:defPPr>
      <a:lvl1pPr marL="0" algn="l" defTabSz="2519995" rtl="0" eaLnBrk="1" latinLnBrk="0" hangingPunct="1">
        <a:defRPr sz="4961" kern="1200">
          <a:solidFill>
            <a:schemeClr val="tx1"/>
          </a:solidFill>
          <a:latin typeface="+mn-lt"/>
          <a:ea typeface="+mn-ea"/>
          <a:cs typeface="+mn-cs"/>
        </a:defRPr>
      </a:lvl1pPr>
      <a:lvl2pPr marL="1259997" algn="l" defTabSz="2519995" rtl="0" eaLnBrk="1" latinLnBrk="0" hangingPunct="1">
        <a:defRPr sz="4961" kern="1200">
          <a:solidFill>
            <a:schemeClr val="tx1"/>
          </a:solidFill>
          <a:latin typeface="+mn-lt"/>
          <a:ea typeface="+mn-ea"/>
          <a:cs typeface="+mn-cs"/>
        </a:defRPr>
      </a:lvl2pPr>
      <a:lvl3pPr marL="2519995" algn="l" defTabSz="2519995" rtl="0" eaLnBrk="1" latinLnBrk="0" hangingPunct="1">
        <a:defRPr sz="4961" kern="1200">
          <a:solidFill>
            <a:schemeClr val="tx1"/>
          </a:solidFill>
          <a:latin typeface="+mn-lt"/>
          <a:ea typeface="+mn-ea"/>
          <a:cs typeface="+mn-cs"/>
        </a:defRPr>
      </a:lvl3pPr>
      <a:lvl4pPr marL="3779992" algn="l" defTabSz="2519995" rtl="0" eaLnBrk="1" latinLnBrk="0" hangingPunct="1">
        <a:defRPr sz="4961" kern="1200">
          <a:solidFill>
            <a:schemeClr val="tx1"/>
          </a:solidFill>
          <a:latin typeface="+mn-lt"/>
          <a:ea typeface="+mn-ea"/>
          <a:cs typeface="+mn-cs"/>
        </a:defRPr>
      </a:lvl4pPr>
      <a:lvl5pPr marL="5039990" algn="l" defTabSz="2519995" rtl="0" eaLnBrk="1" latinLnBrk="0" hangingPunct="1">
        <a:defRPr sz="4961" kern="1200">
          <a:solidFill>
            <a:schemeClr val="tx1"/>
          </a:solidFill>
          <a:latin typeface="+mn-lt"/>
          <a:ea typeface="+mn-ea"/>
          <a:cs typeface="+mn-cs"/>
        </a:defRPr>
      </a:lvl5pPr>
      <a:lvl6pPr marL="6299987" algn="l" defTabSz="2519995" rtl="0" eaLnBrk="1" latinLnBrk="0" hangingPunct="1">
        <a:defRPr sz="4961" kern="1200">
          <a:solidFill>
            <a:schemeClr val="tx1"/>
          </a:solidFill>
          <a:latin typeface="+mn-lt"/>
          <a:ea typeface="+mn-ea"/>
          <a:cs typeface="+mn-cs"/>
        </a:defRPr>
      </a:lvl6pPr>
      <a:lvl7pPr marL="7559985" algn="l" defTabSz="2519995" rtl="0" eaLnBrk="1" latinLnBrk="0" hangingPunct="1">
        <a:defRPr sz="4961" kern="1200">
          <a:solidFill>
            <a:schemeClr val="tx1"/>
          </a:solidFill>
          <a:latin typeface="+mn-lt"/>
          <a:ea typeface="+mn-ea"/>
          <a:cs typeface="+mn-cs"/>
        </a:defRPr>
      </a:lvl7pPr>
      <a:lvl8pPr marL="8819982" algn="l" defTabSz="2519995" rtl="0" eaLnBrk="1" latinLnBrk="0" hangingPunct="1">
        <a:defRPr sz="4961" kern="1200">
          <a:solidFill>
            <a:schemeClr val="tx1"/>
          </a:solidFill>
          <a:latin typeface="+mn-lt"/>
          <a:ea typeface="+mn-ea"/>
          <a:cs typeface="+mn-cs"/>
        </a:defRPr>
      </a:lvl8pPr>
      <a:lvl9pPr marL="10079980" algn="l" defTabSz="2519995" rtl="0" eaLnBrk="1" latinLnBrk="0" hangingPunct="1">
        <a:defRPr sz="496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jpeg"/><Relationship Id="rId13" Type="http://schemas.openxmlformats.org/officeDocument/2006/relationships/image" Target="../media/image9.tiff"/><Relationship Id="rId3" Type="http://schemas.openxmlformats.org/officeDocument/2006/relationships/image" Target="../media/image1.png"/><Relationship Id="rId7" Type="http://schemas.openxmlformats.org/officeDocument/2006/relationships/image" Target="../media/image3.png"/><Relationship Id="rId12"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2.wdp"/><Relationship Id="rId11" Type="http://schemas.openxmlformats.org/officeDocument/2006/relationships/image" Target="../media/image7.png"/><Relationship Id="rId5" Type="http://schemas.openxmlformats.org/officeDocument/2006/relationships/image" Target="../media/image2.png"/><Relationship Id="rId10" Type="http://schemas.openxmlformats.org/officeDocument/2006/relationships/image" Target="../media/image6.png"/><Relationship Id="rId4" Type="http://schemas.microsoft.com/office/2007/relationships/hdphoto" Target="../media/hdphoto1.wdp"/><Relationship Id="rId9" Type="http://schemas.openxmlformats.org/officeDocument/2006/relationships/image" Target="../media/image5.png"/><Relationship Id="rId14" Type="http://schemas.openxmlformats.org/officeDocument/2006/relationships/image" Target="../media/image10.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1.jfif"/><Relationship Id="rId3" Type="http://schemas.microsoft.com/office/2007/relationships/hdphoto" Target="../media/hdphoto1.wdp"/><Relationship Id="rId7" Type="http://schemas.openxmlformats.org/officeDocument/2006/relationships/image" Target="../media/image4.jpeg"/><Relationship Id="rId12" Type="http://schemas.openxmlformats.org/officeDocument/2006/relationships/image" Target="../media/image9.tif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png"/><Relationship Id="rId5" Type="http://schemas.microsoft.com/office/2007/relationships/hdphoto" Target="../media/hdphoto2.wdp"/><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189">
            <a:extLst>
              <a:ext uri="{FF2B5EF4-FFF2-40B4-BE49-F238E27FC236}">
                <a16:creationId xmlns:a16="http://schemas.microsoft.com/office/drawing/2014/main" id="{6132CB44-57A5-0469-5FCC-CF6B8DA1DD66}"/>
              </a:ext>
            </a:extLst>
          </p:cNvPr>
          <p:cNvSpPr txBox="1">
            <a:spLocks noChangeArrowheads="1"/>
          </p:cNvSpPr>
          <p:nvPr/>
        </p:nvSpPr>
        <p:spPr bwMode="auto">
          <a:xfrm>
            <a:off x="574241" y="4751359"/>
            <a:ext cx="20471473" cy="3072856"/>
          </a:xfrm>
          <a:prstGeom prst="rect">
            <a:avLst/>
          </a:prstGeom>
          <a:solidFill>
            <a:schemeClr val="bg1"/>
          </a:solidFill>
          <a:ln w="12700">
            <a:solidFill>
              <a:srgbClr val="35615C"/>
            </a:solidFill>
          </a:ln>
          <a:effectLst/>
        </p:spPr>
        <p:txBody>
          <a:bodyPr wrap="square" lIns="149969" tIns="149969" rIns="149969" bIns="14996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lgn="just" eaLnBrk="1" hangingPunct="1"/>
            <a:r>
              <a:rPr lang="en-US" sz="3000" dirty="0">
                <a:latin typeface="Times New Roman" panose="02020603050405020304" pitchFamily="18" charset="0"/>
                <a:cs typeface="Times New Roman" panose="02020603050405020304" pitchFamily="18" charset="0"/>
              </a:rPr>
              <a:t>The washboard phenomenon, characterized by the presence of ripples on unpaved roads, emerges as vehicles traverse surfaces composed of sand, gravel, or mud. These undulating patterns not only cause discomfort but also pose potential hazards to drivers by disrupting tire-road contact. Despite its significance, limited research has been conducted on ripple phenomena, and the primary cause of their formation remains uncertain. This study aims to unravel some mechanisms of these patterns by analyzing key factors such as vehicle speed, weight, and granular material properties. The research was conducted with an experimental model set up that was constructed with rotating wheels evaluating physical variables.</a:t>
            </a:r>
          </a:p>
        </p:txBody>
      </p:sp>
      <p:sp>
        <p:nvSpPr>
          <p:cNvPr id="13" name="Rectangle 31">
            <a:extLst>
              <a:ext uri="{FF2B5EF4-FFF2-40B4-BE49-F238E27FC236}">
                <a16:creationId xmlns:a16="http://schemas.microsoft.com/office/drawing/2014/main" id="{B6CC29B1-61DC-57EA-53A4-AF4897AD4FC5}"/>
              </a:ext>
            </a:extLst>
          </p:cNvPr>
          <p:cNvSpPr/>
          <p:nvPr/>
        </p:nvSpPr>
        <p:spPr>
          <a:xfrm>
            <a:off x="574241" y="4001364"/>
            <a:ext cx="20471473" cy="749995"/>
          </a:xfrm>
          <a:prstGeom prst="rect">
            <a:avLst/>
          </a:prstGeom>
          <a:solidFill>
            <a:schemeClr val="bg1">
              <a:lumMod val="85000"/>
            </a:schemeClr>
          </a:solidFill>
          <a:ln>
            <a:solidFill>
              <a:srgbClr val="35615C"/>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3200" b="1" dirty="0">
                <a:solidFill>
                  <a:schemeClr val="tx1"/>
                </a:solidFill>
                <a:latin typeface="Arial" panose="020B0604020202020204" pitchFamily="34" charset="0"/>
                <a:cs typeface="Arial" panose="020B0604020202020204" pitchFamily="34" charset="0"/>
              </a:rPr>
              <a:t>BACKGROUND</a:t>
            </a:r>
          </a:p>
        </p:txBody>
      </p:sp>
      <p:sp>
        <p:nvSpPr>
          <p:cNvPr id="16" name="Rectangle 31">
            <a:extLst>
              <a:ext uri="{FF2B5EF4-FFF2-40B4-BE49-F238E27FC236}">
                <a16:creationId xmlns:a16="http://schemas.microsoft.com/office/drawing/2014/main" id="{A7877774-FAA2-B72D-3614-140252A9A402}"/>
              </a:ext>
            </a:extLst>
          </p:cNvPr>
          <p:cNvSpPr/>
          <p:nvPr/>
        </p:nvSpPr>
        <p:spPr>
          <a:xfrm>
            <a:off x="574235" y="8261111"/>
            <a:ext cx="24051491" cy="749995"/>
          </a:xfrm>
          <a:prstGeom prst="rect">
            <a:avLst/>
          </a:prstGeom>
          <a:solidFill>
            <a:schemeClr val="bg1">
              <a:lumMod val="85000"/>
            </a:schemeClr>
          </a:solidFill>
          <a:ln>
            <a:solidFill>
              <a:srgbClr val="35615C"/>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3200" b="1" dirty="0">
                <a:solidFill>
                  <a:schemeClr val="tx1"/>
                </a:solidFill>
                <a:latin typeface="Arial" panose="020B0604020202020204" pitchFamily="34" charset="0"/>
                <a:cs typeface="Arial" panose="020B0604020202020204" pitchFamily="34" charset="0"/>
              </a:rPr>
              <a:t>METHODS</a:t>
            </a:r>
          </a:p>
        </p:txBody>
      </p:sp>
      <p:sp>
        <p:nvSpPr>
          <p:cNvPr id="22" name="Rectangle 31">
            <a:extLst>
              <a:ext uri="{FF2B5EF4-FFF2-40B4-BE49-F238E27FC236}">
                <a16:creationId xmlns:a16="http://schemas.microsoft.com/office/drawing/2014/main" id="{FE632634-E576-E51C-ECE9-AACC0DA2568E}"/>
              </a:ext>
            </a:extLst>
          </p:cNvPr>
          <p:cNvSpPr/>
          <p:nvPr/>
        </p:nvSpPr>
        <p:spPr>
          <a:xfrm>
            <a:off x="574243" y="14479673"/>
            <a:ext cx="13809414" cy="749995"/>
          </a:xfrm>
          <a:prstGeom prst="rect">
            <a:avLst/>
          </a:prstGeom>
          <a:solidFill>
            <a:schemeClr val="bg1">
              <a:lumMod val="85000"/>
            </a:schemeClr>
          </a:solidFill>
          <a:ln>
            <a:solidFill>
              <a:srgbClr val="35615C"/>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3200" b="1" dirty="0">
                <a:solidFill>
                  <a:schemeClr val="tx1"/>
                </a:solidFill>
                <a:latin typeface="Arial" panose="020B0604020202020204" pitchFamily="34" charset="0"/>
                <a:cs typeface="Arial" panose="020B0604020202020204" pitchFamily="34" charset="0"/>
              </a:rPr>
              <a:t>RESULTS</a:t>
            </a:r>
          </a:p>
        </p:txBody>
      </p:sp>
      <p:sp>
        <p:nvSpPr>
          <p:cNvPr id="23" name="Rectangle 3">
            <a:extLst>
              <a:ext uri="{FF2B5EF4-FFF2-40B4-BE49-F238E27FC236}">
                <a16:creationId xmlns:a16="http://schemas.microsoft.com/office/drawing/2014/main" id="{C4DD74E1-4C04-D15A-B330-C23FBACC0136}"/>
              </a:ext>
            </a:extLst>
          </p:cNvPr>
          <p:cNvSpPr>
            <a:spLocks noGrp="1" noRot="1" noMove="1" noResize="1" noEditPoints="1" noAdjustHandles="1" noChangeArrowheads="1" noChangeShapeType="1"/>
          </p:cNvSpPr>
          <p:nvPr/>
        </p:nvSpPr>
        <p:spPr>
          <a:xfrm>
            <a:off x="0" y="30327600"/>
            <a:ext cx="25199980" cy="2071688"/>
          </a:xfrm>
          <a:prstGeom prst="rect">
            <a:avLst/>
          </a:prstGeom>
          <a:solidFill>
            <a:srgbClr val="3561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392"/>
          </a:p>
        </p:txBody>
      </p:sp>
      <p:sp>
        <p:nvSpPr>
          <p:cNvPr id="24" name="Text Box 189">
            <a:extLst>
              <a:ext uri="{FF2B5EF4-FFF2-40B4-BE49-F238E27FC236}">
                <a16:creationId xmlns:a16="http://schemas.microsoft.com/office/drawing/2014/main" id="{53D34C54-D0C2-441F-278C-E50E03D50CC2}"/>
              </a:ext>
            </a:extLst>
          </p:cNvPr>
          <p:cNvSpPr txBox="1">
            <a:spLocks noChangeArrowheads="1"/>
          </p:cNvSpPr>
          <p:nvPr/>
        </p:nvSpPr>
        <p:spPr bwMode="auto">
          <a:xfrm>
            <a:off x="14644914" y="15244182"/>
            <a:ext cx="10029256" cy="6766175"/>
          </a:xfrm>
          <a:prstGeom prst="rect">
            <a:avLst/>
          </a:prstGeom>
          <a:solidFill>
            <a:schemeClr val="bg1"/>
          </a:solidFill>
          <a:ln w="12700">
            <a:solidFill>
              <a:srgbClr val="35615C"/>
            </a:solidFill>
          </a:ln>
          <a:effectLst/>
        </p:spPr>
        <p:txBody>
          <a:bodyPr wrap="square" lIns="149969" tIns="149969" rIns="149969" bIns="14996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457200" indent="-457200" eaLnBrk="1" hangingPunct="1">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Ripple formation is highly dependent on vehicle speed, allowing for Critical Speed Identification.</a:t>
            </a:r>
          </a:p>
          <a:p>
            <a:pPr marL="457200" indent="-457200" eaLnBrk="1" hangingPunct="1">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Heavier vehicles promotes ripple growth, especially at speeds exceeding the critical threshold showing vehicle Mass importance.</a:t>
            </a:r>
          </a:p>
          <a:p>
            <a:pPr marL="457200" indent="-457200" eaLnBrk="1" hangingPunct="1">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Soil density and composition significantly affect ripple amplitude and wavelength, with denser soils showing greater resistance to deformation.</a:t>
            </a:r>
            <a:endParaRPr lang="en-US" sz="1800" dirty="0">
              <a:latin typeface="Times New Roman" panose="02020603050405020304" pitchFamily="18" charset="0"/>
              <a:cs typeface="Times New Roman" panose="02020603050405020304" pitchFamily="18" charset="0"/>
            </a:endParaRPr>
          </a:p>
          <a:p>
            <a:pPr marL="457200" indent="-457200" eaLnBrk="1" hangingPunct="1">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Reducing vehicle speed and enhancing road material properties are key strategies to minimize ripple formation on unpaved roads.</a:t>
            </a:r>
          </a:p>
          <a:p>
            <a:pPr marL="457200" indent="-457200" eaLnBrk="1" hangingPunct="1">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Understanding these factors aids in designing better-maintained unpaved roads and improving vehicle suspension systems to reduce ripple impact.</a:t>
            </a:r>
          </a:p>
        </p:txBody>
      </p:sp>
      <p:sp>
        <p:nvSpPr>
          <p:cNvPr id="25" name="Rectangle 31">
            <a:extLst>
              <a:ext uri="{FF2B5EF4-FFF2-40B4-BE49-F238E27FC236}">
                <a16:creationId xmlns:a16="http://schemas.microsoft.com/office/drawing/2014/main" id="{13FBDAA2-95E9-F4D1-C57A-6C1E6639DD62}"/>
              </a:ext>
            </a:extLst>
          </p:cNvPr>
          <p:cNvSpPr/>
          <p:nvPr/>
        </p:nvSpPr>
        <p:spPr>
          <a:xfrm>
            <a:off x="14644914" y="14479673"/>
            <a:ext cx="10029256" cy="749995"/>
          </a:xfrm>
          <a:prstGeom prst="rect">
            <a:avLst/>
          </a:prstGeom>
          <a:solidFill>
            <a:schemeClr val="bg1">
              <a:lumMod val="85000"/>
            </a:schemeClr>
          </a:solidFill>
          <a:ln>
            <a:solidFill>
              <a:srgbClr val="35615C"/>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3200" b="1" dirty="0">
                <a:solidFill>
                  <a:schemeClr val="tx1"/>
                </a:solidFill>
                <a:latin typeface="Arial" panose="020B0604020202020204" pitchFamily="34" charset="0"/>
                <a:cs typeface="Arial" panose="020B0604020202020204" pitchFamily="34" charset="0"/>
              </a:rPr>
              <a:t>DISCUSSION</a:t>
            </a:r>
          </a:p>
        </p:txBody>
      </p:sp>
      <p:sp>
        <p:nvSpPr>
          <p:cNvPr id="55" name="Rectangle 31">
            <a:extLst>
              <a:ext uri="{FF2B5EF4-FFF2-40B4-BE49-F238E27FC236}">
                <a16:creationId xmlns:a16="http://schemas.microsoft.com/office/drawing/2014/main" id="{F0C628E0-06E3-51A3-D1CC-C8764ECFC2F6}"/>
              </a:ext>
            </a:extLst>
          </p:cNvPr>
          <p:cNvSpPr/>
          <p:nvPr/>
        </p:nvSpPr>
        <p:spPr>
          <a:xfrm>
            <a:off x="574241" y="9018802"/>
            <a:ext cx="16179114" cy="521753"/>
          </a:xfrm>
          <a:prstGeom prst="rect">
            <a:avLst/>
          </a:prstGeom>
          <a:solidFill>
            <a:schemeClr val="bg1">
              <a:lumMod val="95000"/>
            </a:schemeClr>
          </a:solidFill>
          <a:ln>
            <a:solidFill>
              <a:srgbClr val="35615C"/>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Experimental Model Set Up</a:t>
            </a:r>
          </a:p>
        </p:txBody>
      </p:sp>
      <p:sp>
        <p:nvSpPr>
          <p:cNvPr id="60" name="Text Placeholder 5">
            <a:extLst>
              <a:ext uri="{FF2B5EF4-FFF2-40B4-BE49-F238E27FC236}">
                <a16:creationId xmlns:a16="http://schemas.microsoft.com/office/drawing/2014/main" id="{E4954239-968D-95F6-7A4E-9EC4DE87D3E6}"/>
              </a:ext>
            </a:extLst>
          </p:cNvPr>
          <p:cNvSpPr txBox="1"/>
          <p:nvPr/>
        </p:nvSpPr>
        <p:spPr>
          <a:xfrm>
            <a:off x="574241" y="30640711"/>
            <a:ext cx="19339611" cy="1243417"/>
          </a:xfrm>
          <a:prstGeom prst="rect">
            <a:avLst/>
          </a:prstGeom>
        </p:spPr>
        <p:txBody>
          <a:bodyPr wrap="square"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defTabSz="1088410" fontAlgn="base">
              <a:spcBef>
                <a:spcPct val="0"/>
              </a:spcBef>
              <a:spcAft>
                <a:spcPct val="0"/>
              </a:spcAft>
            </a:pPr>
            <a:r>
              <a:rPr lang="en-US" altLang="es-CO" sz="2800" b="1" dirty="0">
                <a:solidFill>
                  <a:schemeClr val="bg1"/>
                </a:solidFill>
                <a:latin typeface="Arial" panose="020B0604020202020204" pitchFamily="34" charset="0"/>
                <a:cs typeface="Arial" panose="020B0604020202020204" pitchFamily="34" charset="0"/>
              </a:rPr>
              <a:t>Department of Civil Engineering</a:t>
            </a:r>
          </a:p>
          <a:p>
            <a:r>
              <a:rPr lang="en-US" altLang="es-CO" sz="2400" dirty="0">
                <a:solidFill>
                  <a:schemeClr val="bg1"/>
                </a:solidFill>
                <a:latin typeface="Times New Roman" panose="02020603050405020304" pitchFamily="18" charset="0"/>
                <a:cs typeface="Times New Roman" panose="02020603050405020304" pitchFamily="18" charset="0"/>
              </a:rPr>
              <a:t>Diego de Robles, Quito, Ecuador - Phone: (593) (</a:t>
            </a:r>
            <a:r>
              <a:rPr lang="es-EC" sz="2400" dirty="0">
                <a:solidFill>
                  <a:schemeClr val="bg1"/>
                </a:solidFill>
                <a:latin typeface="Times New Roman" panose="02020603050405020304" pitchFamily="18" charset="0"/>
                <a:cs typeface="Times New Roman" panose="02020603050405020304" pitchFamily="18" charset="0"/>
              </a:rPr>
              <a:t>02) 297-1700</a:t>
            </a:r>
            <a:r>
              <a:rPr lang="en-US" altLang="es-CO" sz="2400" dirty="0">
                <a:solidFill>
                  <a:schemeClr val="bg1"/>
                </a:solidFill>
                <a:latin typeface="Times New Roman" panose="02020603050405020304" pitchFamily="18" charset="0"/>
                <a:cs typeface="Times New Roman" panose="02020603050405020304" pitchFamily="18" charset="0"/>
              </a:rPr>
              <a:t>  </a:t>
            </a:r>
          </a:p>
          <a:p>
            <a:pPr defTabSz="1088410" fontAlgn="base">
              <a:spcBef>
                <a:spcPct val="0"/>
              </a:spcBef>
            </a:pPr>
            <a:r>
              <a:rPr lang="en-US" altLang="es-CO" sz="2400" dirty="0">
                <a:solidFill>
                  <a:schemeClr val="bg1"/>
                </a:solidFill>
                <a:latin typeface="Times New Roman" panose="02020603050405020304" pitchFamily="18" charset="0"/>
                <a:cs typeface="Times New Roman" panose="02020603050405020304" pitchFamily="18" charset="0"/>
              </a:rPr>
              <a:t>Email: </a:t>
            </a:r>
            <a:r>
              <a:rPr lang="es-EC" sz="2000" dirty="0">
                <a:solidFill>
                  <a:schemeClr val="bg1"/>
                </a:solidFill>
                <a:effectLst/>
                <a:latin typeface="Times New Roman" panose="02020603050405020304" pitchFamily="18" charset="0"/>
                <a:ea typeface="Times New Roman" panose="02020603050405020304" pitchFamily="18" charset="0"/>
              </a:rPr>
              <a:t>jvillacreses@usfq.edu.ec; </a:t>
            </a:r>
            <a:r>
              <a:rPr lang="es-EC" sz="2000" dirty="0">
                <a:solidFill>
                  <a:schemeClr val="bg1"/>
                </a:solidFill>
                <a:latin typeface="Times New Roman" panose="02020603050405020304" pitchFamily="18" charset="0"/>
                <a:ea typeface="Times New Roman" panose="02020603050405020304" pitchFamily="18" charset="0"/>
              </a:rPr>
              <a:t>bcaicedo@uniandes.edu.co; </a:t>
            </a:r>
            <a:r>
              <a:rPr lang="es-EC" sz="2000" dirty="0">
                <a:solidFill>
                  <a:schemeClr val="bg1"/>
                </a:solidFill>
                <a:effectLst/>
                <a:latin typeface="Times New Roman" panose="02020603050405020304" pitchFamily="18" charset="0"/>
                <a:ea typeface="Times New Roman" panose="02020603050405020304" pitchFamily="18" charset="0"/>
              </a:rPr>
              <a:t>psalvarado@estud.usfq.edu.ec; </a:t>
            </a:r>
            <a:r>
              <a:rPr lang="es-MX" sz="2000" dirty="0">
                <a:solidFill>
                  <a:schemeClr val="bg1"/>
                </a:solidFill>
                <a:effectLst/>
                <a:latin typeface="Times New Roman" panose="02020603050405020304" pitchFamily="18" charset="0"/>
                <a:ea typeface="Times New Roman" panose="02020603050405020304" pitchFamily="18" charset="0"/>
              </a:rPr>
              <a:t>mjtorres@estud.usfq.edu.ec</a:t>
            </a:r>
            <a:r>
              <a:rPr lang="es-EC" sz="2000" dirty="0">
                <a:solidFill>
                  <a:schemeClr val="bg1"/>
                </a:solidFill>
                <a:effectLst/>
                <a:latin typeface="Times New Roman" panose="02020603050405020304" pitchFamily="18" charset="0"/>
                <a:ea typeface="Times New Roman" panose="02020603050405020304" pitchFamily="18" charset="0"/>
              </a:rPr>
              <a:t>; jjaramillomaldonado@estud.usfq.edu.ec</a:t>
            </a:r>
            <a:endParaRPr lang="es-CO" altLang="es-CO" sz="1100" dirty="0">
              <a:latin typeface="Arial" pitchFamily="34" charset="0"/>
              <a:cs typeface="Arial" pitchFamily="34" charset="0"/>
            </a:endParaRPr>
          </a:p>
        </p:txBody>
      </p:sp>
      <p:sp>
        <p:nvSpPr>
          <p:cNvPr id="63" name="Rectangle 31">
            <a:extLst>
              <a:ext uri="{FF2B5EF4-FFF2-40B4-BE49-F238E27FC236}">
                <a16:creationId xmlns:a16="http://schemas.microsoft.com/office/drawing/2014/main" id="{C69EFBA9-2CFA-095C-250F-CB6E91FAB6E1}"/>
              </a:ext>
            </a:extLst>
          </p:cNvPr>
          <p:cNvSpPr/>
          <p:nvPr/>
        </p:nvSpPr>
        <p:spPr>
          <a:xfrm>
            <a:off x="574242" y="19911380"/>
            <a:ext cx="6899214" cy="540000"/>
          </a:xfrm>
          <a:prstGeom prst="rect">
            <a:avLst/>
          </a:prstGeom>
          <a:solidFill>
            <a:schemeClr val="bg1">
              <a:lumMod val="95000"/>
            </a:schemeClr>
          </a:solidFill>
          <a:ln>
            <a:solidFill>
              <a:srgbClr val="35615C"/>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Evolution of Particular Waves</a:t>
            </a:r>
          </a:p>
        </p:txBody>
      </p:sp>
      <p:pic>
        <p:nvPicPr>
          <p:cNvPr id="3078" name="Picture 6" descr="Imagen institucional | Facultad de Educación | Uniandes">
            <a:extLst>
              <a:ext uri="{FF2B5EF4-FFF2-40B4-BE49-F238E27FC236}">
                <a16:creationId xmlns:a16="http://schemas.microsoft.com/office/drawing/2014/main" id="{B5C0516E-35D5-F9E0-4CBC-9D682901533F}"/>
              </a:ext>
            </a:extLst>
          </p:cNvPr>
          <p:cNvPicPr>
            <a:picLocks noChangeAspect="1" noChangeArrowheads="1"/>
          </p:cNvPicPr>
          <p:nvPr/>
        </p:nvPicPr>
        <p:blipFill rotWithShape="1">
          <a:blip r:embed="rId3">
            <a:lum bright="70000" contrast="-70000"/>
            <a:alphaModFix/>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r="42749" b="20193"/>
          <a:stretch/>
        </p:blipFill>
        <p:spPr bwMode="auto">
          <a:xfrm>
            <a:off x="20927319" y="30696128"/>
            <a:ext cx="3950533" cy="1188000"/>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USFQ Logo PNG Vector (AI) Free Download">
            <a:extLst>
              <a:ext uri="{FF2B5EF4-FFF2-40B4-BE49-F238E27FC236}">
                <a16:creationId xmlns:a16="http://schemas.microsoft.com/office/drawing/2014/main" id="{3FDD3CB2-3D3D-367E-5BA3-9DBC775BE865}"/>
              </a:ext>
            </a:extLst>
          </p:cNvPr>
          <p:cNvPicPr>
            <a:picLocks noChangeAspect="1" noChangeArrowheads="1"/>
          </p:cNvPicPr>
          <p:nvPr/>
        </p:nvPicPr>
        <p:blipFill>
          <a:blip r:embed="rId5">
            <a:lum bright="70000" contrast="-70000"/>
            <a:alphaModFix/>
            <a:extLst>
              <a:ext uri="{BEBA8EAE-BF5A-486C-A8C5-ECC9F3942E4B}">
                <a14:imgProps xmlns:a14="http://schemas.microsoft.com/office/drawing/2010/main">
                  <a14:imgLayer r:embed="rId6">
                    <a14:imgEffect>
                      <a14:artisticPhotocopy/>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18729958" y="30500784"/>
            <a:ext cx="1875234" cy="1737717"/>
          </a:xfrm>
          <a:prstGeom prst="rect">
            <a:avLst/>
          </a:prstGeom>
          <a:noFill/>
          <a:extLst>
            <a:ext uri="{909E8E84-426E-40DD-AFC4-6F175D3DCCD1}">
              <a14:hiddenFill xmlns:a14="http://schemas.microsoft.com/office/drawing/2010/main">
                <a:solidFill>
                  <a:srgbClr val="FFFFFF"/>
                </a:solidFill>
              </a14:hiddenFill>
            </a:ext>
          </a:extLst>
        </p:spPr>
      </p:pic>
      <p:sp>
        <p:nvSpPr>
          <p:cNvPr id="65" name="Rectangle 3">
            <a:extLst>
              <a:ext uri="{FF2B5EF4-FFF2-40B4-BE49-F238E27FC236}">
                <a16:creationId xmlns:a16="http://schemas.microsoft.com/office/drawing/2014/main" id="{A06318F1-40B4-1A9C-252F-6460A604FBDB}"/>
              </a:ext>
            </a:extLst>
          </p:cNvPr>
          <p:cNvSpPr>
            <a:spLocks/>
          </p:cNvSpPr>
          <p:nvPr/>
        </p:nvSpPr>
        <p:spPr>
          <a:xfrm>
            <a:off x="-18013" y="-358549"/>
            <a:ext cx="25236000" cy="3976464"/>
          </a:xfrm>
          <a:prstGeom prst="rect">
            <a:avLst/>
          </a:prstGeom>
          <a:solidFill>
            <a:srgbClr val="3561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392" dirty="0"/>
          </a:p>
        </p:txBody>
      </p:sp>
      <p:sp>
        <p:nvSpPr>
          <p:cNvPr id="66" name="Text Placeholder 5">
            <a:extLst>
              <a:ext uri="{FF2B5EF4-FFF2-40B4-BE49-F238E27FC236}">
                <a16:creationId xmlns:a16="http://schemas.microsoft.com/office/drawing/2014/main" id="{EC13811B-1714-7D0F-909F-BA1962EA6FAA}"/>
              </a:ext>
            </a:extLst>
          </p:cNvPr>
          <p:cNvSpPr txBox="1"/>
          <p:nvPr/>
        </p:nvSpPr>
        <p:spPr>
          <a:xfrm>
            <a:off x="2868930" y="174007"/>
            <a:ext cx="19462100" cy="1493494"/>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022157">
              <a:lnSpc>
                <a:spcPct val="150000"/>
              </a:lnSpc>
              <a:spcBef>
                <a:spcPct val="20000"/>
              </a:spcBef>
              <a:defRPr/>
            </a:pPr>
            <a:r>
              <a:rPr lang="en-GB" sz="4400" b="1" dirty="0">
                <a:solidFill>
                  <a:schemeClr val="bg1"/>
                </a:solidFill>
                <a:latin typeface="Arial" panose="020B0604020202020204" pitchFamily="34" charset="0"/>
                <a:cs typeface="Arial" panose="020B0604020202020204" pitchFamily="34" charset="0"/>
              </a:rPr>
              <a:t>Experimental </a:t>
            </a:r>
            <a:r>
              <a:rPr lang="en-US" sz="4400" b="1" dirty="0">
                <a:solidFill>
                  <a:schemeClr val="bg1"/>
                </a:solidFill>
                <a:latin typeface="Arial" panose="020B0604020202020204" pitchFamily="34" charset="0"/>
                <a:cs typeface="Arial" panose="020B0604020202020204" pitchFamily="34" charset="0"/>
              </a:rPr>
              <a:t>Modelling of Washboard Phenomenon in Unpaved Roads </a:t>
            </a:r>
            <a:endParaRPr lang="es-EC" sz="4400" b="1" dirty="0">
              <a:solidFill>
                <a:schemeClr val="bg1"/>
              </a:solidFill>
              <a:latin typeface="Arial" panose="020B0604020202020204" pitchFamily="34" charset="0"/>
              <a:cs typeface="Arial" panose="020B0604020202020204" pitchFamily="34" charset="0"/>
            </a:endParaRPr>
          </a:p>
        </p:txBody>
      </p:sp>
      <p:sp>
        <p:nvSpPr>
          <p:cNvPr id="67" name="Text Placeholder 5">
            <a:extLst>
              <a:ext uri="{FF2B5EF4-FFF2-40B4-BE49-F238E27FC236}">
                <a16:creationId xmlns:a16="http://schemas.microsoft.com/office/drawing/2014/main" id="{F992999A-B78C-A033-0702-0F88F657A46E}"/>
              </a:ext>
            </a:extLst>
          </p:cNvPr>
          <p:cNvSpPr txBox="1"/>
          <p:nvPr/>
        </p:nvSpPr>
        <p:spPr>
          <a:xfrm>
            <a:off x="5030525" y="1608971"/>
            <a:ext cx="15138909" cy="1625060"/>
          </a:xfrm>
          <a:prstGeom prst="rect">
            <a:avLst/>
          </a:prstGeom>
        </p:spPr>
        <p:txBody>
          <a:bodyPr wrap="square"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s-EC" sz="2400" b="1" dirty="0">
                <a:solidFill>
                  <a:schemeClr val="bg1"/>
                </a:solidFill>
                <a:latin typeface="Times New Roman" panose="02020603050405020304" pitchFamily="18" charset="0"/>
                <a:cs typeface="Times New Roman" panose="02020603050405020304" pitchFamily="18" charset="0"/>
              </a:rPr>
              <a:t>María José Torres </a:t>
            </a:r>
            <a:r>
              <a:rPr lang="es-EC" sz="2400" b="1" baseline="30000" dirty="0">
                <a:solidFill>
                  <a:schemeClr val="bg1"/>
                </a:solidFill>
                <a:latin typeface="Times New Roman" panose="02020603050405020304" pitchFamily="18" charset="0"/>
                <a:cs typeface="Times New Roman" panose="02020603050405020304" pitchFamily="18" charset="0"/>
              </a:rPr>
              <a:t>1</a:t>
            </a:r>
            <a:r>
              <a:rPr lang="es-EC" sz="2400" b="1" dirty="0">
                <a:solidFill>
                  <a:schemeClr val="bg1"/>
                </a:solidFill>
                <a:latin typeface="Times New Roman" panose="02020603050405020304" pitchFamily="18" charset="0"/>
                <a:cs typeface="Times New Roman" panose="02020603050405020304" pitchFamily="18" charset="0"/>
              </a:rPr>
              <a:t>, Bernardo Caicedo </a:t>
            </a:r>
            <a:r>
              <a:rPr lang="es-EC" sz="2400" b="1" baseline="30000" dirty="0">
                <a:solidFill>
                  <a:schemeClr val="bg1"/>
                </a:solidFill>
                <a:latin typeface="Times New Roman" panose="02020603050405020304" pitchFamily="18" charset="0"/>
                <a:cs typeface="Times New Roman" panose="02020603050405020304" pitchFamily="18" charset="0"/>
              </a:rPr>
              <a:t>2</a:t>
            </a:r>
            <a:r>
              <a:rPr lang="es-EC" sz="2400" b="1" dirty="0">
                <a:solidFill>
                  <a:schemeClr val="bg1"/>
                </a:solidFill>
                <a:latin typeface="Times New Roman" panose="02020603050405020304" pitchFamily="18" charset="0"/>
                <a:cs typeface="Times New Roman" panose="02020603050405020304" pitchFamily="18" charset="0"/>
              </a:rPr>
              <a:t>, Pablo Alvarado </a:t>
            </a:r>
            <a:r>
              <a:rPr lang="es-EC" sz="2400" b="1" baseline="30000" dirty="0">
                <a:solidFill>
                  <a:schemeClr val="bg1"/>
                </a:solidFill>
                <a:latin typeface="Times New Roman" panose="02020603050405020304" pitchFamily="18" charset="0"/>
                <a:cs typeface="Times New Roman" panose="02020603050405020304" pitchFamily="18" charset="0"/>
              </a:rPr>
              <a:t>1</a:t>
            </a:r>
            <a:r>
              <a:rPr lang="es-EC" sz="2400" b="1" dirty="0">
                <a:solidFill>
                  <a:schemeClr val="bg1"/>
                </a:solidFill>
                <a:latin typeface="Times New Roman" panose="02020603050405020304" pitchFamily="18" charset="0"/>
                <a:cs typeface="Times New Roman" panose="02020603050405020304" pitchFamily="18" charset="0"/>
              </a:rPr>
              <a:t>, Laura </a:t>
            </a:r>
            <a:r>
              <a:rPr lang="es-EC" sz="2400" b="1" dirty="0" err="1">
                <a:solidFill>
                  <a:schemeClr val="bg1"/>
                </a:solidFill>
                <a:latin typeface="Times New Roman" panose="02020603050405020304" pitchFamily="18" charset="0"/>
                <a:cs typeface="Times New Roman" panose="02020603050405020304" pitchFamily="18" charset="0"/>
              </a:rPr>
              <a:t>Ibagon</a:t>
            </a:r>
            <a:r>
              <a:rPr lang="es-EC" sz="2400" b="1" dirty="0">
                <a:solidFill>
                  <a:schemeClr val="bg1"/>
                </a:solidFill>
                <a:latin typeface="Times New Roman" panose="02020603050405020304" pitchFamily="18" charset="0"/>
                <a:cs typeface="Times New Roman" panose="02020603050405020304" pitchFamily="18" charset="0"/>
              </a:rPr>
              <a:t> </a:t>
            </a:r>
            <a:r>
              <a:rPr lang="es-EC" sz="2400" b="1" baseline="30000" dirty="0">
                <a:solidFill>
                  <a:schemeClr val="bg1"/>
                </a:solidFill>
                <a:latin typeface="Times New Roman" panose="02020603050405020304" pitchFamily="18" charset="0"/>
                <a:cs typeface="Times New Roman" panose="02020603050405020304" pitchFamily="18" charset="0"/>
              </a:rPr>
              <a:t>1,2</a:t>
            </a:r>
            <a:r>
              <a:rPr lang="es-EC" sz="2400" b="1" dirty="0">
                <a:solidFill>
                  <a:schemeClr val="bg1"/>
                </a:solidFill>
                <a:latin typeface="Times New Roman" panose="02020603050405020304" pitchFamily="18" charset="0"/>
                <a:cs typeface="Times New Roman" panose="02020603050405020304" pitchFamily="18" charset="0"/>
              </a:rPr>
              <a:t>, Fabricio Yépez </a:t>
            </a:r>
            <a:r>
              <a:rPr lang="es-EC" sz="2400" b="1" baseline="30000" dirty="0">
                <a:solidFill>
                  <a:schemeClr val="bg1"/>
                </a:solidFill>
                <a:latin typeface="Times New Roman" panose="02020603050405020304" pitchFamily="18" charset="0"/>
                <a:cs typeface="Times New Roman" panose="02020603050405020304" pitchFamily="18" charset="0"/>
              </a:rPr>
              <a:t>1</a:t>
            </a:r>
            <a:endParaRPr lang="es-EC" sz="2400" b="1" dirty="0">
              <a:solidFill>
                <a:schemeClr val="bg1"/>
              </a:solidFill>
              <a:latin typeface="Times New Roman" panose="02020603050405020304" pitchFamily="18" charset="0"/>
              <a:cs typeface="Times New Roman" panose="02020603050405020304" pitchFamily="18" charset="0"/>
            </a:endParaRPr>
          </a:p>
          <a:p>
            <a:pPr algn="ctr"/>
            <a:r>
              <a:rPr lang="es-EC" sz="2400" baseline="30000" dirty="0">
                <a:solidFill>
                  <a:schemeClr val="bg1"/>
                </a:solidFill>
                <a:latin typeface="Times New Roman" panose="02020603050405020304" pitchFamily="18" charset="0"/>
                <a:cs typeface="Times New Roman" panose="02020603050405020304" pitchFamily="18" charset="0"/>
              </a:rPr>
              <a:t>1 </a:t>
            </a:r>
            <a:r>
              <a:rPr lang="es-EC" sz="2400" dirty="0">
                <a:solidFill>
                  <a:schemeClr val="bg1"/>
                </a:solidFill>
                <a:latin typeface="Times New Roman" panose="02020603050405020304" pitchFamily="18" charset="0"/>
                <a:cs typeface="Times New Roman" panose="02020603050405020304" pitchFamily="18" charset="0"/>
              </a:rPr>
              <a:t>Colegio de Ciencias e Ingenierías, Universidad San Francisco de Quito</a:t>
            </a:r>
            <a:br>
              <a:rPr lang="es-EC" sz="2400" dirty="0">
                <a:solidFill>
                  <a:schemeClr val="bg1"/>
                </a:solidFill>
                <a:latin typeface="Times New Roman" panose="02020603050405020304" pitchFamily="18" charset="0"/>
                <a:cs typeface="Times New Roman" panose="02020603050405020304" pitchFamily="18" charset="0"/>
              </a:rPr>
            </a:br>
            <a:r>
              <a:rPr lang="es-EC" sz="2400" dirty="0">
                <a:solidFill>
                  <a:schemeClr val="bg1"/>
                </a:solidFill>
                <a:latin typeface="Times New Roman" panose="02020603050405020304" pitchFamily="18" charset="0"/>
                <a:cs typeface="Times New Roman" panose="02020603050405020304" pitchFamily="18" charset="0"/>
              </a:rPr>
              <a:t>Interoceánica y Diego de Robles, Quito, Ecuador.</a:t>
            </a:r>
          </a:p>
          <a:p>
            <a:pPr algn="ctr"/>
            <a:r>
              <a:rPr lang="es-EC" sz="2400" baseline="30000" dirty="0">
                <a:solidFill>
                  <a:schemeClr val="bg1"/>
                </a:solidFill>
                <a:latin typeface="Times New Roman" panose="02020603050405020304" pitchFamily="18" charset="0"/>
                <a:cs typeface="Times New Roman" panose="02020603050405020304" pitchFamily="18" charset="0"/>
              </a:rPr>
              <a:t>2 </a:t>
            </a:r>
            <a:r>
              <a:rPr lang="es-EC" sz="2400" dirty="0">
                <a:solidFill>
                  <a:schemeClr val="bg1"/>
                </a:solidFill>
                <a:latin typeface="Times New Roman" panose="02020603050405020304" pitchFamily="18" charset="0"/>
                <a:cs typeface="Times New Roman" panose="02020603050405020304" pitchFamily="18" charset="0"/>
              </a:rPr>
              <a:t>Universidad de los Andes, Cr. 1 #18a, Bogotá, Colombia</a:t>
            </a:r>
          </a:p>
        </p:txBody>
      </p:sp>
      <p:pic>
        <p:nvPicPr>
          <p:cNvPr id="33" name="Imagen 9">
            <a:extLst>
              <a:ext uri="{FF2B5EF4-FFF2-40B4-BE49-F238E27FC236}">
                <a16:creationId xmlns:a16="http://schemas.microsoft.com/office/drawing/2014/main" id="{B03627A2-9762-6287-C38F-5C7B3A34AFED}"/>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51763" b="9325"/>
          <a:stretch/>
        </p:blipFill>
        <p:spPr bwMode="auto">
          <a:xfrm>
            <a:off x="21581948" y="4022196"/>
            <a:ext cx="3043784" cy="3802020"/>
          </a:xfrm>
          <a:prstGeom prst="rect">
            <a:avLst/>
          </a:prstGeom>
          <a:ln>
            <a:noFill/>
          </a:ln>
          <a:extLst>
            <a:ext uri="{53640926-AAD7-44D8-BBD7-CCE9431645EC}">
              <a14:shadowObscured xmlns:a14="http://schemas.microsoft.com/office/drawing/2010/main"/>
            </a:ext>
          </a:extLst>
        </p:spPr>
      </p:pic>
      <p:pic>
        <p:nvPicPr>
          <p:cNvPr id="36" name="Picture 35">
            <a:extLst>
              <a:ext uri="{FF2B5EF4-FFF2-40B4-BE49-F238E27FC236}">
                <a16:creationId xmlns:a16="http://schemas.microsoft.com/office/drawing/2014/main" id="{8F736209-8897-2C70-E166-4AC60AB137D4}"/>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b="7163"/>
          <a:stretch/>
        </p:blipFill>
        <p:spPr bwMode="auto">
          <a:xfrm>
            <a:off x="1151673" y="10037842"/>
            <a:ext cx="8249723" cy="3626816"/>
          </a:xfrm>
          <a:prstGeom prst="rect">
            <a:avLst/>
          </a:prstGeom>
          <a:noFill/>
          <a:ln>
            <a:noFill/>
          </a:ln>
        </p:spPr>
      </p:pic>
      <p:graphicFrame>
        <p:nvGraphicFramePr>
          <p:cNvPr id="37" name="Table 36">
            <a:extLst>
              <a:ext uri="{FF2B5EF4-FFF2-40B4-BE49-F238E27FC236}">
                <a16:creationId xmlns:a16="http://schemas.microsoft.com/office/drawing/2014/main" id="{702AE8DF-83B8-74EB-1FD9-5E9CF9AF85A6}"/>
              </a:ext>
            </a:extLst>
          </p:cNvPr>
          <p:cNvGraphicFramePr>
            <a:graphicFrameLocks noGrp="1"/>
          </p:cNvGraphicFramePr>
          <p:nvPr>
            <p:extLst>
              <p:ext uri="{D42A27DB-BD31-4B8C-83A1-F6EECF244321}">
                <p14:modId xmlns:p14="http://schemas.microsoft.com/office/powerpoint/2010/main" val="3595786364"/>
              </p:ext>
            </p:extLst>
          </p:nvPr>
        </p:nvGraphicFramePr>
        <p:xfrm>
          <a:off x="17073189" y="10037842"/>
          <a:ext cx="7064005" cy="3003185"/>
        </p:xfrm>
        <a:graphic>
          <a:graphicData uri="http://schemas.openxmlformats.org/drawingml/2006/table">
            <a:tbl>
              <a:tblPr firstRow="1" firstCol="1" bandRow="1">
                <a:tableStyleId>{5C22544A-7EE6-4342-B048-85BDC9FD1C3A}</a:tableStyleId>
              </a:tblPr>
              <a:tblGrid>
                <a:gridCol w="1609713">
                  <a:extLst>
                    <a:ext uri="{9D8B030D-6E8A-4147-A177-3AD203B41FA5}">
                      <a16:colId xmlns:a16="http://schemas.microsoft.com/office/drawing/2014/main" val="2449911528"/>
                    </a:ext>
                  </a:extLst>
                </a:gridCol>
                <a:gridCol w="954596">
                  <a:extLst>
                    <a:ext uri="{9D8B030D-6E8A-4147-A177-3AD203B41FA5}">
                      <a16:colId xmlns:a16="http://schemas.microsoft.com/office/drawing/2014/main" val="3096142385"/>
                    </a:ext>
                  </a:extLst>
                </a:gridCol>
                <a:gridCol w="562462">
                  <a:extLst>
                    <a:ext uri="{9D8B030D-6E8A-4147-A177-3AD203B41FA5}">
                      <a16:colId xmlns:a16="http://schemas.microsoft.com/office/drawing/2014/main" val="44305656"/>
                    </a:ext>
                  </a:extLst>
                </a:gridCol>
                <a:gridCol w="562462">
                  <a:extLst>
                    <a:ext uri="{9D8B030D-6E8A-4147-A177-3AD203B41FA5}">
                      <a16:colId xmlns:a16="http://schemas.microsoft.com/office/drawing/2014/main" val="1982685691"/>
                    </a:ext>
                  </a:extLst>
                </a:gridCol>
                <a:gridCol w="562462">
                  <a:extLst>
                    <a:ext uri="{9D8B030D-6E8A-4147-A177-3AD203B41FA5}">
                      <a16:colId xmlns:a16="http://schemas.microsoft.com/office/drawing/2014/main" val="61769130"/>
                    </a:ext>
                  </a:extLst>
                </a:gridCol>
                <a:gridCol w="562462">
                  <a:extLst>
                    <a:ext uri="{9D8B030D-6E8A-4147-A177-3AD203B41FA5}">
                      <a16:colId xmlns:a16="http://schemas.microsoft.com/office/drawing/2014/main" val="3415641366"/>
                    </a:ext>
                  </a:extLst>
                </a:gridCol>
                <a:gridCol w="562462">
                  <a:extLst>
                    <a:ext uri="{9D8B030D-6E8A-4147-A177-3AD203B41FA5}">
                      <a16:colId xmlns:a16="http://schemas.microsoft.com/office/drawing/2014/main" val="251508253"/>
                    </a:ext>
                  </a:extLst>
                </a:gridCol>
                <a:gridCol w="562462">
                  <a:extLst>
                    <a:ext uri="{9D8B030D-6E8A-4147-A177-3AD203B41FA5}">
                      <a16:colId xmlns:a16="http://schemas.microsoft.com/office/drawing/2014/main" val="1145572485"/>
                    </a:ext>
                  </a:extLst>
                </a:gridCol>
                <a:gridCol w="562462">
                  <a:extLst>
                    <a:ext uri="{9D8B030D-6E8A-4147-A177-3AD203B41FA5}">
                      <a16:colId xmlns:a16="http://schemas.microsoft.com/office/drawing/2014/main" val="3273854347"/>
                    </a:ext>
                  </a:extLst>
                </a:gridCol>
                <a:gridCol w="562462">
                  <a:extLst>
                    <a:ext uri="{9D8B030D-6E8A-4147-A177-3AD203B41FA5}">
                      <a16:colId xmlns:a16="http://schemas.microsoft.com/office/drawing/2014/main" val="849193578"/>
                    </a:ext>
                  </a:extLst>
                </a:gridCol>
              </a:tblGrid>
              <a:tr h="396497">
                <a:tc gridSpan="10">
                  <a:txBody>
                    <a:bodyPr/>
                    <a:lstStyle/>
                    <a:p>
                      <a:pPr algn="ctr">
                        <a:lnSpc>
                          <a:spcPct val="107000"/>
                        </a:lnSpc>
                        <a:spcAft>
                          <a:spcPts val="800"/>
                        </a:spcAft>
                      </a:pPr>
                      <a:r>
                        <a:rPr lang="en-US" sz="1600" dirty="0">
                          <a:effectLst/>
                        </a:rPr>
                        <a:t>Wheel velocity (m/s)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35615C"/>
                    </a:solidFill>
                  </a:tcPr>
                </a:tc>
                <a:tc hMerge="1">
                  <a:txBody>
                    <a:bodyPr/>
                    <a:lstStyle/>
                    <a:p>
                      <a:pPr>
                        <a:lnSpc>
                          <a:spcPct val="107000"/>
                        </a:lnSpc>
                      </a:pPr>
                      <a:endParaRPr lang="en-US" sz="1100" dirty="0">
                        <a:effectLst/>
                        <a:latin typeface="Calibri" panose="020F0502020204030204" pitchFamily="34" charset="0"/>
                        <a:cs typeface="Times New Roman" panose="02020603050405020304" pitchFamily="18" charset="0"/>
                      </a:endParaRPr>
                    </a:p>
                  </a:txBody>
                  <a:tcPr marL="68580" marR="68580" marT="0" marB="0" anchor="ctr"/>
                </a:tc>
                <a:tc hMerge="1">
                  <a:txBody>
                    <a:bodyPr/>
                    <a:lstStyle/>
                    <a:p>
                      <a:endParaRPr dirty="0"/>
                    </a:p>
                  </a:txBody>
                  <a:tcPr marL="68580" marR="68580"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86209522"/>
                  </a:ext>
                </a:extLst>
              </a:tr>
              <a:tr h="613072">
                <a:tc gridSpan="2">
                  <a:txBody>
                    <a:bodyPr/>
                    <a:lstStyle/>
                    <a:p>
                      <a:pPr algn="just">
                        <a:lnSpc>
                          <a:spcPct val="107000"/>
                        </a:lnSpc>
                        <a:spcAft>
                          <a:spcPts val="800"/>
                        </a:spcAft>
                      </a:pPr>
                      <a:r>
                        <a:rPr lang="en-US" sz="1600" dirty="0">
                          <a:effectLst/>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35615C"/>
                    </a:solidFill>
                  </a:tcPr>
                </a:tc>
                <a:tc hMerge="1">
                  <a:txBody>
                    <a:bodyPr/>
                    <a:lstStyle/>
                    <a:p>
                      <a:endParaRPr lang="en-US"/>
                    </a:p>
                  </a:txBody>
                  <a:tcPr/>
                </a:tc>
                <a:tc>
                  <a:txBody>
                    <a:bodyPr/>
                    <a:lstStyle/>
                    <a:p>
                      <a:pPr algn="ctr">
                        <a:lnSpc>
                          <a:spcPct val="107000"/>
                        </a:lnSpc>
                        <a:spcAft>
                          <a:spcPts val="800"/>
                        </a:spcAft>
                      </a:pPr>
                      <a:r>
                        <a:rPr lang="en-US" sz="1600">
                          <a:effectLst/>
                        </a:rPr>
                        <a:t>0.52</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a:effectLst/>
                        </a:rPr>
                        <a:t>0.78</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a:effectLst/>
                        </a:rPr>
                        <a:t>1.03</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a:effectLst/>
                        </a:rPr>
                        <a:t>1.29</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a:effectLst/>
                        </a:rPr>
                        <a:t>1.55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a:effectLst/>
                        </a:rPr>
                        <a:t>2.08</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a:effectLst/>
                        </a:rPr>
                        <a:t>2.61</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a:effectLst/>
                        </a:rPr>
                        <a:t>3.15</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446292056"/>
                  </a:ext>
                </a:extLst>
              </a:tr>
              <a:tr h="396497">
                <a:tc rowSpan="2">
                  <a:txBody>
                    <a:bodyPr/>
                    <a:lstStyle/>
                    <a:p>
                      <a:pPr algn="ctr">
                        <a:lnSpc>
                          <a:spcPct val="107000"/>
                        </a:lnSpc>
                        <a:spcAft>
                          <a:spcPts val="800"/>
                        </a:spcAft>
                      </a:pPr>
                      <a:r>
                        <a:rPr lang="en-US" sz="1600" dirty="0">
                          <a:effectLst/>
                        </a:rPr>
                        <a:t>Soil density (kg/m</a:t>
                      </a:r>
                      <a:r>
                        <a:rPr lang="en-US" sz="1600" baseline="30000" dirty="0">
                          <a:effectLst/>
                        </a:rPr>
                        <a:t>3</a:t>
                      </a:r>
                      <a:r>
                        <a:rPr lang="en-US" sz="1600" dirty="0">
                          <a:effectLst/>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35615C"/>
                    </a:solidFill>
                  </a:tcPr>
                </a:tc>
                <a:tc>
                  <a:txBody>
                    <a:bodyPr/>
                    <a:lstStyle/>
                    <a:p>
                      <a:pPr algn="ctr">
                        <a:lnSpc>
                          <a:spcPct val="107000"/>
                        </a:lnSpc>
                        <a:spcAft>
                          <a:spcPts val="800"/>
                        </a:spcAft>
                      </a:pPr>
                      <a:r>
                        <a:rPr lang="en-US" sz="1600">
                          <a:effectLst/>
                        </a:rPr>
                        <a:t>1520</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734902881"/>
                  </a:ext>
                </a:extLst>
              </a:tr>
              <a:tr h="396497">
                <a:tc vMerge="1">
                  <a:txBody>
                    <a:bodyPr/>
                    <a:lstStyle/>
                    <a:p>
                      <a:endParaRPr lang="en-US"/>
                    </a:p>
                  </a:txBody>
                  <a:tcPr/>
                </a:tc>
                <a:tc>
                  <a:txBody>
                    <a:bodyPr/>
                    <a:lstStyle/>
                    <a:p>
                      <a:pPr algn="ctr">
                        <a:lnSpc>
                          <a:spcPct val="107000"/>
                        </a:lnSpc>
                        <a:spcAft>
                          <a:spcPts val="800"/>
                        </a:spcAft>
                      </a:pPr>
                      <a:r>
                        <a:rPr lang="en-US" sz="1600">
                          <a:effectLst/>
                        </a:rPr>
                        <a:t>1740</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dirty="0">
                          <a:effectLst/>
                        </a:rPr>
                        <a:t>x</a:t>
                      </a:r>
                      <a:endParaRPr lang="en-US"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dirty="0">
                          <a:effectLst/>
                        </a:rPr>
                        <a:t>x</a:t>
                      </a:r>
                      <a:endParaRPr lang="en-US" sz="16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892196328"/>
                  </a:ext>
                </a:extLst>
              </a:tr>
              <a:tr h="396497">
                <a:tc rowSpan="3">
                  <a:txBody>
                    <a:bodyPr/>
                    <a:lstStyle/>
                    <a:p>
                      <a:pPr algn="ctr">
                        <a:lnSpc>
                          <a:spcPct val="107000"/>
                        </a:lnSpc>
                        <a:spcAft>
                          <a:spcPts val="800"/>
                        </a:spcAft>
                      </a:pPr>
                      <a:r>
                        <a:rPr lang="en-US" sz="1600" dirty="0">
                          <a:effectLst/>
                        </a:rPr>
                        <a:t>Wheel mass (g)</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35615C"/>
                    </a:solidFill>
                  </a:tcPr>
                </a:tc>
                <a:tc>
                  <a:txBody>
                    <a:bodyPr/>
                    <a:lstStyle/>
                    <a:p>
                      <a:pPr algn="ctr">
                        <a:lnSpc>
                          <a:spcPct val="107000"/>
                        </a:lnSpc>
                        <a:spcAft>
                          <a:spcPts val="800"/>
                        </a:spcAft>
                      </a:pPr>
                      <a:r>
                        <a:rPr lang="en-US" sz="1600" dirty="0">
                          <a:effectLst/>
                        </a:rPr>
                        <a:t>1200</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44043336"/>
                  </a:ext>
                </a:extLst>
              </a:tr>
              <a:tr h="396497">
                <a:tc vMerge="1">
                  <a:txBody>
                    <a:bodyPr/>
                    <a:lstStyle/>
                    <a:p>
                      <a:endParaRPr lang="en-US"/>
                    </a:p>
                  </a:txBody>
                  <a:tcPr/>
                </a:tc>
                <a:tc>
                  <a:txBody>
                    <a:bodyPr/>
                    <a:lstStyle/>
                    <a:p>
                      <a:pPr algn="ctr">
                        <a:lnSpc>
                          <a:spcPct val="107000"/>
                        </a:lnSpc>
                        <a:spcAft>
                          <a:spcPts val="800"/>
                        </a:spcAft>
                      </a:pPr>
                      <a:r>
                        <a:rPr lang="en-US" sz="1600" dirty="0">
                          <a:effectLst/>
                        </a:rPr>
                        <a:t>1331</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452721394"/>
                  </a:ext>
                </a:extLst>
              </a:tr>
              <a:tr h="407628">
                <a:tc vMerge="1">
                  <a:txBody>
                    <a:bodyPr/>
                    <a:lstStyle/>
                    <a:p>
                      <a:endParaRPr lang="en-US"/>
                    </a:p>
                  </a:txBody>
                  <a:tcPr/>
                </a:tc>
                <a:tc>
                  <a:txBody>
                    <a:bodyPr/>
                    <a:lstStyle/>
                    <a:p>
                      <a:pPr algn="ctr">
                        <a:lnSpc>
                          <a:spcPct val="107000"/>
                        </a:lnSpc>
                        <a:spcAft>
                          <a:spcPts val="800"/>
                        </a:spcAft>
                      </a:pPr>
                      <a:r>
                        <a:rPr lang="en-US" sz="1600" dirty="0">
                          <a:effectLst/>
                        </a:rPr>
                        <a:t>1475</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600" b="1">
                          <a:effectLst/>
                        </a:rPr>
                        <a:t>x</a:t>
                      </a:r>
                      <a:endParaRPr lang="en-US" sz="16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600" b="1" dirty="0">
                        <a:effectLst/>
                        <a:latin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2095664"/>
                  </a:ext>
                </a:extLst>
              </a:tr>
            </a:tbl>
          </a:graphicData>
        </a:graphic>
      </p:graphicFrame>
      <p:pic>
        <p:nvPicPr>
          <p:cNvPr id="38" name="Imagen 27">
            <a:extLst>
              <a:ext uri="{FF2B5EF4-FFF2-40B4-BE49-F238E27FC236}">
                <a16:creationId xmlns:a16="http://schemas.microsoft.com/office/drawing/2014/main" id="{1B90669B-3291-909F-0CFA-0C6414EA2C90}"/>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1569356" y="16010718"/>
            <a:ext cx="4772071" cy="3600000"/>
          </a:xfrm>
          <a:prstGeom prst="rect">
            <a:avLst/>
          </a:prstGeom>
        </p:spPr>
      </p:pic>
      <p:pic>
        <p:nvPicPr>
          <p:cNvPr id="39" name="Imagen 24">
            <a:extLst>
              <a:ext uri="{FF2B5EF4-FFF2-40B4-BE49-F238E27FC236}">
                <a16:creationId xmlns:a16="http://schemas.microsoft.com/office/drawing/2014/main" id="{01A2FB50-5BDA-4142-C3E1-6C3D7B4754B7}"/>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b="81409"/>
          <a:stretch/>
        </p:blipFill>
        <p:spPr>
          <a:xfrm>
            <a:off x="8176673" y="20680362"/>
            <a:ext cx="5642582" cy="1338540"/>
          </a:xfrm>
          <a:prstGeom prst="rect">
            <a:avLst/>
          </a:prstGeom>
        </p:spPr>
      </p:pic>
      <p:pic>
        <p:nvPicPr>
          <p:cNvPr id="40" name="Imagen 23">
            <a:extLst>
              <a:ext uri="{FF2B5EF4-FFF2-40B4-BE49-F238E27FC236}">
                <a16:creationId xmlns:a16="http://schemas.microsoft.com/office/drawing/2014/main" id="{8085E06E-5B13-9E4C-0421-E5A902FB11CC}"/>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b="81373"/>
          <a:stretch/>
        </p:blipFill>
        <p:spPr>
          <a:xfrm>
            <a:off x="1975391" y="20644368"/>
            <a:ext cx="3960000" cy="1339047"/>
          </a:xfrm>
          <a:prstGeom prst="rect">
            <a:avLst/>
          </a:prstGeom>
        </p:spPr>
      </p:pic>
      <p:pic>
        <p:nvPicPr>
          <p:cNvPr id="41" name="Imagen 37">
            <a:extLst>
              <a:ext uri="{FF2B5EF4-FFF2-40B4-BE49-F238E27FC236}">
                <a16:creationId xmlns:a16="http://schemas.microsoft.com/office/drawing/2014/main" id="{D0B6A607-C200-E838-0A67-DD1FA9DAA741}"/>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8701979" y="15989022"/>
            <a:ext cx="4706905" cy="3600000"/>
          </a:xfrm>
          <a:prstGeom prst="rect">
            <a:avLst/>
          </a:prstGeom>
        </p:spPr>
      </p:pic>
      <p:pic>
        <p:nvPicPr>
          <p:cNvPr id="43" name="Imagen 7">
            <a:extLst>
              <a:ext uri="{FF2B5EF4-FFF2-40B4-BE49-F238E27FC236}">
                <a16:creationId xmlns:a16="http://schemas.microsoft.com/office/drawing/2014/main" id="{0133E0E3-B6C1-8863-B5D0-CBBB61BB2338}"/>
              </a:ext>
            </a:extLst>
          </p:cNvPr>
          <p:cNvPicPr/>
          <p:nvPr/>
        </p:nvPicPr>
        <p:blipFill>
          <a:blip r:embed="rId13" cstate="print">
            <a:extLst>
              <a:ext uri="{28A0092B-C50C-407E-A947-70E740481C1C}">
                <a14:useLocalDpi xmlns:a14="http://schemas.microsoft.com/office/drawing/2010/main" val="0"/>
              </a:ext>
            </a:extLst>
          </a:blip>
          <a:stretch>
            <a:fillRect/>
          </a:stretch>
        </p:blipFill>
        <p:spPr>
          <a:xfrm>
            <a:off x="9978834" y="10534311"/>
            <a:ext cx="6370488" cy="2411986"/>
          </a:xfrm>
          <a:prstGeom prst="rect">
            <a:avLst/>
          </a:prstGeom>
        </p:spPr>
      </p:pic>
      <p:sp>
        <p:nvSpPr>
          <p:cNvPr id="47" name="Rectangle 46">
            <a:extLst>
              <a:ext uri="{FF2B5EF4-FFF2-40B4-BE49-F238E27FC236}">
                <a16:creationId xmlns:a16="http://schemas.microsoft.com/office/drawing/2014/main" id="{8A192C5F-F082-88E1-CB33-E23A365A5A52}"/>
              </a:ext>
            </a:extLst>
          </p:cNvPr>
          <p:cNvSpPr/>
          <p:nvPr/>
        </p:nvSpPr>
        <p:spPr>
          <a:xfrm>
            <a:off x="574235" y="9011106"/>
            <a:ext cx="16186497" cy="5063727"/>
          </a:xfrm>
          <a:prstGeom prst="rect">
            <a:avLst/>
          </a:prstGeom>
          <a:noFill/>
          <a:ln>
            <a:solidFill>
              <a:srgbClr val="35615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8A98E55-BFD2-6821-9531-DB50ABD63A76}"/>
              </a:ext>
            </a:extLst>
          </p:cNvPr>
          <p:cNvSpPr/>
          <p:nvPr/>
        </p:nvSpPr>
        <p:spPr>
          <a:xfrm>
            <a:off x="16762591" y="9034137"/>
            <a:ext cx="7872371" cy="5040697"/>
          </a:xfrm>
          <a:prstGeom prst="rect">
            <a:avLst/>
          </a:prstGeom>
          <a:noFill/>
          <a:ln>
            <a:solidFill>
              <a:srgbClr val="35615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31">
            <a:extLst>
              <a:ext uri="{FF2B5EF4-FFF2-40B4-BE49-F238E27FC236}">
                <a16:creationId xmlns:a16="http://schemas.microsoft.com/office/drawing/2014/main" id="{996B18C8-3DE0-0C81-C5C5-B7182EF93F3F}"/>
              </a:ext>
            </a:extLst>
          </p:cNvPr>
          <p:cNvSpPr/>
          <p:nvPr/>
        </p:nvSpPr>
        <p:spPr>
          <a:xfrm>
            <a:off x="571592" y="15225277"/>
            <a:ext cx="13809414" cy="546184"/>
          </a:xfrm>
          <a:prstGeom prst="rect">
            <a:avLst/>
          </a:prstGeom>
          <a:solidFill>
            <a:schemeClr val="bg1">
              <a:lumMod val="95000"/>
            </a:schemeClr>
          </a:solidFill>
          <a:ln>
            <a:solidFill>
              <a:srgbClr val="35615C"/>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Average Amplitude</a:t>
            </a:r>
          </a:p>
        </p:txBody>
      </p:sp>
      <p:sp>
        <p:nvSpPr>
          <p:cNvPr id="51" name="Rectangle 31">
            <a:extLst>
              <a:ext uri="{FF2B5EF4-FFF2-40B4-BE49-F238E27FC236}">
                <a16:creationId xmlns:a16="http://schemas.microsoft.com/office/drawing/2014/main" id="{F34AAC51-0D2C-5263-09DC-E37990509837}"/>
              </a:ext>
            </a:extLst>
          </p:cNvPr>
          <p:cNvSpPr/>
          <p:nvPr/>
        </p:nvSpPr>
        <p:spPr>
          <a:xfrm>
            <a:off x="7476203" y="19914717"/>
            <a:ext cx="6904800" cy="540000"/>
          </a:xfrm>
          <a:prstGeom prst="rect">
            <a:avLst/>
          </a:prstGeom>
          <a:solidFill>
            <a:schemeClr val="bg1">
              <a:lumMod val="95000"/>
            </a:schemeClr>
          </a:solidFill>
          <a:ln>
            <a:solidFill>
              <a:srgbClr val="35615C"/>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Soil Profile</a:t>
            </a:r>
          </a:p>
        </p:txBody>
      </p:sp>
      <p:sp>
        <p:nvSpPr>
          <p:cNvPr id="52" name="Rectangle 51">
            <a:extLst>
              <a:ext uri="{FF2B5EF4-FFF2-40B4-BE49-F238E27FC236}">
                <a16:creationId xmlns:a16="http://schemas.microsoft.com/office/drawing/2014/main" id="{F6D342C0-6854-8AAF-0991-4F0583973DD3}"/>
              </a:ext>
            </a:extLst>
          </p:cNvPr>
          <p:cNvSpPr/>
          <p:nvPr/>
        </p:nvSpPr>
        <p:spPr>
          <a:xfrm>
            <a:off x="571594" y="15771485"/>
            <a:ext cx="6904610" cy="4136297"/>
          </a:xfrm>
          <a:prstGeom prst="rect">
            <a:avLst/>
          </a:prstGeom>
          <a:noFill/>
          <a:ln>
            <a:solidFill>
              <a:srgbClr val="35615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BE94F6E8-CCDA-4029-ACB1-F97E549D710F}"/>
              </a:ext>
            </a:extLst>
          </p:cNvPr>
          <p:cNvSpPr/>
          <p:nvPr/>
        </p:nvSpPr>
        <p:spPr>
          <a:xfrm>
            <a:off x="7478950" y="15778420"/>
            <a:ext cx="6904800" cy="4136297"/>
          </a:xfrm>
          <a:prstGeom prst="rect">
            <a:avLst/>
          </a:prstGeom>
          <a:noFill/>
          <a:ln>
            <a:solidFill>
              <a:srgbClr val="35615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72647A98-682E-90F5-0C0A-A353CC91D0E6}"/>
              </a:ext>
            </a:extLst>
          </p:cNvPr>
          <p:cNvSpPr/>
          <p:nvPr/>
        </p:nvSpPr>
        <p:spPr>
          <a:xfrm>
            <a:off x="571592" y="20457898"/>
            <a:ext cx="6904610" cy="6105884"/>
          </a:xfrm>
          <a:prstGeom prst="rect">
            <a:avLst/>
          </a:prstGeom>
          <a:noFill/>
          <a:ln>
            <a:solidFill>
              <a:srgbClr val="35615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B9F04453-69AD-FF49-25F0-ACAA736A466A}"/>
              </a:ext>
            </a:extLst>
          </p:cNvPr>
          <p:cNvSpPr/>
          <p:nvPr/>
        </p:nvSpPr>
        <p:spPr>
          <a:xfrm>
            <a:off x="7473268" y="20451380"/>
            <a:ext cx="6904799" cy="6112402"/>
          </a:xfrm>
          <a:prstGeom prst="rect">
            <a:avLst/>
          </a:prstGeom>
          <a:noFill/>
          <a:ln>
            <a:solidFill>
              <a:srgbClr val="35615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 Box 189">
            <a:extLst>
              <a:ext uri="{FF2B5EF4-FFF2-40B4-BE49-F238E27FC236}">
                <a16:creationId xmlns:a16="http://schemas.microsoft.com/office/drawing/2014/main" id="{A96A2AE2-8E59-B2D0-8818-FD6A197C3ED8}"/>
              </a:ext>
            </a:extLst>
          </p:cNvPr>
          <p:cNvSpPr txBox="1">
            <a:spLocks noChangeArrowheads="1"/>
          </p:cNvSpPr>
          <p:nvPr/>
        </p:nvSpPr>
        <p:spPr bwMode="auto">
          <a:xfrm>
            <a:off x="14659536" y="23009505"/>
            <a:ext cx="9966189" cy="6581509"/>
          </a:xfrm>
          <a:prstGeom prst="rect">
            <a:avLst/>
          </a:prstGeom>
          <a:solidFill>
            <a:schemeClr val="bg1"/>
          </a:solidFill>
          <a:ln w="12700">
            <a:noFill/>
          </a:ln>
          <a:effectLst/>
        </p:spPr>
        <p:txBody>
          <a:bodyPr wrap="square" lIns="149969" tIns="149969" rIns="149969" bIns="14996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457200" indent="-457200" eaLnBrk="1" hangingPunct="1">
              <a:buFont typeface="Arial" panose="020B0604020202020204" pitchFamily="34" charset="0"/>
              <a:buChar char="•"/>
            </a:pPr>
            <a:r>
              <a:rPr lang="en-US" sz="2400" dirty="0">
                <a:effectLst/>
                <a:latin typeface="Times New Roman" panose="02020603050405020304" pitchFamily="18" charset="0"/>
                <a:ea typeface="Times New Roman" panose="02020603050405020304" pitchFamily="18" charset="0"/>
              </a:rPr>
              <a:t>Mather, K. B. (1962). The cause of road corrugations and the instability of surfaces under wheel action. Parts 1&amp;2. Civil Eng &amp; Public Works Review/UK/.</a:t>
            </a:r>
          </a:p>
          <a:p>
            <a:pPr marL="457200" indent="-457200" eaLnBrk="1" hangingPunct="1">
              <a:buFont typeface="Arial" panose="020B0604020202020204" pitchFamily="34" charset="0"/>
              <a:buChar char="•"/>
            </a:pPr>
            <a:r>
              <a:rPr lang="en-US" sz="2400" dirty="0">
                <a:effectLst/>
                <a:latin typeface="Times New Roman" panose="02020603050405020304" pitchFamily="18" charset="0"/>
                <a:ea typeface="Times New Roman" panose="02020603050405020304" pitchFamily="18" charset="0"/>
              </a:rPr>
              <a:t>Furry, R. B. (1973). Simulation of the road-corrugation phenomenon. Highway Research Record, (438), 54.</a:t>
            </a:r>
          </a:p>
          <a:p>
            <a:pPr marL="457200" indent="-457200" eaLnBrk="1" hangingPunct="1">
              <a:buFont typeface="Arial" panose="020B0604020202020204" pitchFamily="34" charset="0"/>
              <a:buChar char="•"/>
            </a:pPr>
            <a:r>
              <a:rPr lang="en-US" sz="2400" dirty="0" err="1">
                <a:effectLst/>
                <a:latin typeface="Times New Roman" panose="02020603050405020304" pitchFamily="18" charset="0"/>
                <a:ea typeface="Times New Roman" panose="02020603050405020304" pitchFamily="18" charset="0"/>
              </a:rPr>
              <a:t>Taberlet</a:t>
            </a:r>
            <a:r>
              <a:rPr lang="en-US" sz="2400" dirty="0">
                <a:effectLst/>
                <a:latin typeface="Times New Roman" panose="02020603050405020304" pitchFamily="18" charset="0"/>
                <a:ea typeface="Times New Roman" panose="02020603050405020304" pitchFamily="18" charset="0"/>
              </a:rPr>
              <a:t>, N. (2012). Washboard Road, The Dynamics of Granular Ripples Formed by Rolling Wheels. </a:t>
            </a:r>
            <a:r>
              <a:rPr lang="en-US" sz="2400" dirty="0" err="1">
                <a:effectLst/>
                <a:latin typeface="Times New Roman" panose="02020603050405020304" pitchFamily="18" charset="0"/>
                <a:ea typeface="Times New Roman" panose="02020603050405020304" pitchFamily="18" charset="0"/>
              </a:rPr>
              <a:t>Phd</a:t>
            </a:r>
            <a:r>
              <a:rPr lang="en-US" sz="2400" dirty="0">
                <a:effectLst/>
                <a:latin typeface="Times New Roman" panose="02020603050405020304" pitchFamily="18" charset="0"/>
                <a:ea typeface="Times New Roman" panose="02020603050405020304" pitchFamily="18" charset="0"/>
              </a:rPr>
              <a:t> thesis, ENS Lyon.</a:t>
            </a:r>
          </a:p>
          <a:p>
            <a:pPr marL="457200" indent="-457200" eaLnBrk="1" hangingPunct="1">
              <a:buFont typeface="Arial" panose="020B0604020202020204" pitchFamily="34" charset="0"/>
              <a:buChar char="•"/>
            </a:pPr>
            <a:r>
              <a:rPr lang="en-US" sz="2400" dirty="0" err="1">
                <a:effectLst/>
                <a:latin typeface="Times New Roman" panose="02020603050405020304" pitchFamily="18" charset="0"/>
                <a:ea typeface="Times New Roman" panose="02020603050405020304" pitchFamily="18" charset="0"/>
              </a:rPr>
              <a:t>Bitbol</a:t>
            </a:r>
            <a:r>
              <a:rPr lang="en-US" sz="2400" dirty="0">
                <a:effectLst/>
                <a:latin typeface="Times New Roman" panose="02020603050405020304" pitchFamily="18" charset="0"/>
                <a:ea typeface="Times New Roman" panose="02020603050405020304" pitchFamily="18" charset="0"/>
              </a:rPr>
              <a:t>, A.-F., </a:t>
            </a:r>
            <a:r>
              <a:rPr lang="en-US" sz="2400" dirty="0" err="1">
                <a:effectLst/>
                <a:latin typeface="Times New Roman" panose="02020603050405020304" pitchFamily="18" charset="0"/>
                <a:ea typeface="Times New Roman" panose="02020603050405020304" pitchFamily="18" charset="0"/>
              </a:rPr>
              <a:t>Taberlet</a:t>
            </a:r>
            <a:r>
              <a:rPr lang="en-US" sz="2400" dirty="0">
                <a:effectLst/>
                <a:latin typeface="Times New Roman" panose="02020603050405020304" pitchFamily="18" charset="0"/>
                <a:ea typeface="Times New Roman" panose="02020603050405020304" pitchFamily="18" charset="0"/>
              </a:rPr>
              <a:t>, N., Morris, S. W., and </a:t>
            </a:r>
            <a:r>
              <a:rPr lang="en-US" sz="2400" dirty="0" err="1">
                <a:effectLst/>
                <a:latin typeface="Times New Roman" panose="02020603050405020304" pitchFamily="18" charset="0"/>
                <a:ea typeface="Times New Roman" panose="02020603050405020304" pitchFamily="18" charset="0"/>
              </a:rPr>
              <a:t>McElwaine</a:t>
            </a:r>
            <a:r>
              <a:rPr lang="en-US" sz="2400" dirty="0">
                <a:effectLst/>
                <a:latin typeface="Times New Roman" panose="02020603050405020304" pitchFamily="18" charset="0"/>
                <a:ea typeface="Times New Roman" panose="02020603050405020304" pitchFamily="18" charset="0"/>
              </a:rPr>
              <a:t>, J. N. (2009). Scaling and dynamics of washboard roads. PhD thesis, Cambridge University.</a:t>
            </a:r>
          </a:p>
          <a:p>
            <a:pPr marL="457200" indent="-457200" eaLnBrk="1" hangingPunct="1">
              <a:buFont typeface="Arial" panose="020B0604020202020204" pitchFamily="34" charset="0"/>
              <a:buChar char="•"/>
            </a:pPr>
            <a:r>
              <a:rPr lang="fr-FR" sz="2400" dirty="0">
                <a:effectLst/>
                <a:latin typeface="Times New Roman" panose="02020603050405020304" pitchFamily="18" charset="0"/>
                <a:ea typeface="Times New Roman" panose="02020603050405020304" pitchFamily="18" charset="0"/>
              </a:rPr>
              <a:t>Percier, B. (2013). Dynamique d’un empilement granulaire: instabilité de tôle ondulée et fluage d’une colonne de grains. </a:t>
            </a:r>
            <a:r>
              <a:rPr lang="fr-FR" sz="2400" dirty="0" err="1">
                <a:effectLst/>
                <a:latin typeface="Times New Roman" panose="02020603050405020304" pitchFamily="18" charset="0"/>
                <a:ea typeface="Times New Roman" panose="02020603050405020304" pitchFamily="18" charset="0"/>
              </a:rPr>
              <a:t>Phd</a:t>
            </a:r>
            <a:r>
              <a:rPr lang="fr-FR" sz="2400" dirty="0">
                <a:effectLst/>
                <a:latin typeface="Times New Roman" panose="02020603050405020304" pitchFamily="18" charset="0"/>
                <a:ea typeface="Times New Roman" panose="02020603050405020304" pitchFamily="18" charset="0"/>
              </a:rPr>
              <a:t> </a:t>
            </a:r>
            <a:r>
              <a:rPr lang="fr-FR" sz="2400" dirty="0" err="1">
                <a:effectLst/>
                <a:latin typeface="Times New Roman" panose="02020603050405020304" pitchFamily="18" charset="0"/>
                <a:ea typeface="Times New Roman" panose="02020603050405020304" pitchFamily="18" charset="0"/>
              </a:rPr>
              <a:t>thesis</a:t>
            </a:r>
            <a:r>
              <a:rPr lang="fr-FR" sz="2400" dirty="0">
                <a:effectLst/>
                <a:latin typeface="Times New Roman" panose="02020603050405020304" pitchFamily="18" charset="0"/>
                <a:ea typeface="Times New Roman" panose="02020603050405020304" pitchFamily="18" charset="0"/>
              </a:rPr>
              <a:t>, ENS Lyon.</a:t>
            </a:r>
          </a:p>
          <a:p>
            <a:pPr marL="457200" indent="-457200" eaLnBrk="1" hangingPunct="1">
              <a:buFont typeface="Arial" panose="020B0604020202020204" pitchFamily="34" charset="0"/>
              <a:buChar char="•"/>
            </a:pPr>
            <a:r>
              <a:rPr lang="en-US" sz="2400" dirty="0">
                <a:effectLst/>
                <a:latin typeface="Times New Roman" panose="02020603050405020304" pitchFamily="18" charset="0"/>
                <a:ea typeface="Times New Roman" panose="02020603050405020304" pitchFamily="18" charset="0"/>
              </a:rPr>
              <a:t>Hewitt, I., </a:t>
            </a:r>
            <a:r>
              <a:rPr lang="en-US" sz="2400" dirty="0" err="1">
                <a:effectLst/>
                <a:latin typeface="Times New Roman" panose="02020603050405020304" pitchFamily="18" charset="0"/>
                <a:ea typeface="Times New Roman" panose="02020603050405020304" pitchFamily="18" charset="0"/>
              </a:rPr>
              <a:t>Balmfort</a:t>
            </a:r>
            <a:r>
              <a:rPr lang="en-US" sz="2400" dirty="0">
                <a:effectLst/>
                <a:latin typeface="Times New Roman" panose="02020603050405020304" pitchFamily="18" charset="0"/>
                <a:ea typeface="Times New Roman" panose="02020603050405020304" pitchFamily="18" charset="0"/>
              </a:rPr>
              <a:t>, N. J., and </a:t>
            </a:r>
            <a:r>
              <a:rPr lang="en-US" sz="2400" dirty="0" err="1">
                <a:effectLst/>
                <a:latin typeface="Times New Roman" panose="02020603050405020304" pitchFamily="18" charset="0"/>
                <a:ea typeface="Times New Roman" panose="02020603050405020304" pitchFamily="18" charset="0"/>
              </a:rPr>
              <a:t>McElwaine</a:t>
            </a:r>
            <a:r>
              <a:rPr lang="en-US" sz="2400" dirty="0">
                <a:effectLst/>
                <a:latin typeface="Times New Roman" panose="02020603050405020304" pitchFamily="18" charset="0"/>
                <a:ea typeface="Times New Roman" panose="02020603050405020304" pitchFamily="18" charset="0"/>
              </a:rPr>
              <a:t>, J. N. (2011). Granular and fluid washboard. PhD thesis, Cambridge University.</a:t>
            </a:r>
          </a:p>
          <a:p>
            <a:pPr marL="457200" indent="-457200" eaLnBrk="1" hangingPunct="1">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Abu Daoud, O., &amp; </a:t>
            </a:r>
            <a:r>
              <a:rPr lang="en-US" sz="2400" dirty="0" err="1">
                <a:latin typeface="Times New Roman" panose="02020603050405020304" pitchFamily="18" charset="0"/>
                <a:cs typeface="Times New Roman" panose="02020603050405020304" pitchFamily="18" charset="0"/>
              </a:rPr>
              <a:t>Ksaibati</a:t>
            </a:r>
            <a:r>
              <a:rPr lang="en-US" sz="2400" dirty="0">
                <a:latin typeface="Times New Roman" panose="02020603050405020304" pitchFamily="18" charset="0"/>
                <a:cs typeface="Times New Roman" panose="02020603050405020304" pitchFamily="18" charset="0"/>
              </a:rPr>
              <a:t>, K. (2021). Studying the effect of gravel roads geometric features on corrugation behavior. International Journal of Pavement Research and Technology, 1-9.</a:t>
            </a:r>
          </a:p>
        </p:txBody>
      </p:sp>
      <p:sp>
        <p:nvSpPr>
          <p:cNvPr id="68" name="Rectangle 31">
            <a:extLst>
              <a:ext uri="{FF2B5EF4-FFF2-40B4-BE49-F238E27FC236}">
                <a16:creationId xmlns:a16="http://schemas.microsoft.com/office/drawing/2014/main" id="{F89278D5-F8B1-AC2C-0EB8-BD2BE02BD051}"/>
              </a:ext>
            </a:extLst>
          </p:cNvPr>
          <p:cNvSpPr/>
          <p:nvPr/>
        </p:nvSpPr>
        <p:spPr>
          <a:xfrm>
            <a:off x="14644913" y="22259510"/>
            <a:ext cx="9980813" cy="749995"/>
          </a:xfrm>
          <a:prstGeom prst="rect">
            <a:avLst/>
          </a:prstGeom>
          <a:solidFill>
            <a:schemeClr val="bg1">
              <a:lumMod val="85000"/>
            </a:schemeClr>
          </a:solidFill>
          <a:ln>
            <a:solidFill>
              <a:srgbClr val="35615C"/>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3200" b="1" dirty="0">
                <a:solidFill>
                  <a:schemeClr val="tx1"/>
                </a:solidFill>
                <a:latin typeface="Arial" panose="020B0604020202020204" pitchFamily="34" charset="0"/>
                <a:cs typeface="Arial" panose="020B0604020202020204" pitchFamily="34" charset="0"/>
              </a:rPr>
              <a:t>REFERENCES</a:t>
            </a:r>
          </a:p>
        </p:txBody>
      </p:sp>
      <p:sp>
        <p:nvSpPr>
          <p:cNvPr id="69" name="Rectangle 68">
            <a:extLst>
              <a:ext uri="{FF2B5EF4-FFF2-40B4-BE49-F238E27FC236}">
                <a16:creationId xmlns:a16="http://schemas.microsoft.com/office/drawing/2014/main" id="{8E27369C-32ED-BC4A-0F23-8E871CB82A03}"/>
              </a:ext>
            </a:extLst>
          </p:cNvPr>
          <p:cNvSpPr/>
          <p:nvPr/>
        </p:nvSpPr>
        <p:spPr>
          <a:xfrm>
            <a:off x="14644912" y="23004796"/>
            <a:ext cx="9978420" cy="6567594"/>
          </a:xfrm>
          <a:prstGeom prst="rect">
            <a:avLst/>
          </a:prstGeom>
          <a:noFill/>
          <a:ln>
            <a:solidFill>
              <a:srgbClr val="35615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Imagen 23">
            <a:extLst>
              <a:ext uri="{FF2B5EF4-FFF2-40B4-BE49-F238E27FC236}">
                <a16:creationId xmlns:a16="http://schemas.microsoft.com/office/drawing/2014/main" id="{BE8F71E9-2B73-6FDC-1307-8D612FEAE25F}"/>
              </a:ext>
            </a:extLst>
          </p:cNvPr>
          <p:cNvPicPr>
            <a:picLocks noChangeAspect="1"/>
          </p:cNvPicPr>
          <p:nvPr/>
        </p:nvPicPr>
        <p:blipFill rotWithShape="1">
          <a:blip r:embed="rId11" cstate="print">
            <a:extLst>
              <a:ext uri="{28A0092B-C50C-407E-A947-70E740481C1C}">
                <a14:useLocalDpi xmlns:a14="http://schemas.microsoft.com/office/drawing/2010/main" val="0"/>
              </a:ext>
            </a:extLst>
          </a:blip>
          <a:srcRect t="38545" b="-1"/>
          <a:stretch/>
        </p:blipFill>
        <p:spPr>
          <a:xfrm>
            <a:off x="1975391" y="22007883"/>
            <a:ext cx="3960000" cy="4417846"/>
          </a:xfrm>
          <a:prstGeom prst="rect">
            <a:avLst/>
          </a:prstGeom>
        </p:spPr>
      </p:pic>
      <p:pic>
        <p:nvPicPr>
          <p:cNvPr id="3" name="Imagen 24">
            <a:extLst>
              <a:ext uri="{FF2B5EF4-FFF2-40B4-BE49-F238E27FC236}">
                <a16:creationId xmlns:a16="http://schemas.microsoft.com/office/drawing/2014/main" id="{A6E4126C-9E40-46AE-24A7-52F06C6F8991}"/>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t="38648"/>
          <a:stretch/>
        </p:blipFill>
        <p:spPr>
          <a:xfrm>
            <a:off x="8181772" y="21990733"/>
            <a:ext cx="5642582" cy="4417367"/>
          </a:xfrm>
          <a:prstGeom prst="rect">
            <a:avLst/>
          </a:prstGeom>
        </p:spPr>
      </p:pic>
      <p:sp>
        <p:nvSpPr>
          <p:cNvPr id="4" name="Rectangle 31">
            <a:extLst>
              <a:ext uri="{FF2B5EF4-FFF2-40B4-BE49-F238E27FC236}">
                <a16:creationId xmlns:a16="http://schemas.microsoft.com/office/drawing/2014/main" id="{0DAE232C-87C3-AA02-9B08-F9CDF9D4DC0F}"/>
              </a:ext>
            </a:extLst>
          </p:cNvPr>
          <p:cNvSpPr/>
          <p:nvPr/>
        </p:nvSpPr>
        <p:spPr>
          <a:xfrm>
            <a:off x="16760732" y="9030103"/>
            <a:ext cx="7862600" cy="521753"/>
          </a:xfrm>
          <a:prstGeom prst="rect">
            <a:avLst/>
          </a:prstGeom>
          <a:solidFill>
            <a:schemeClr val="bg1">
              <a:lumMod val="95000"/>
            </a:schemeClr>
          </a:solidFill>
          <a:ln>
            <a:solidFill>
              <a:srgbClr val="35615C"/>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s-EC" sz="2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Conducted Experiments</a:t>
            </a:r>
            <a:endParaRPr lang="en-US" sz="2800" b="1" dirty="0">
              <a:solidFill>
                <a:schemeClr val="tx1"/>
              </a:solidFill>
              <a:latin typeface="Times New Roman" panose="02020603050405020304" pitchFamily="18" charset="0"/>
              <a:cs typeface="Times New Roman" panose="02020603050405020304" pitchFamily="18" charset="0"/>
            </a:endParaRPr>
          </a:p>
        </p:txBody>
      </p:sp>
      <p:sp>
        <p:nvSpPr>
          <p:cNvPr id="5" name="Rectangle 31">
            <a:extLst>
              <a:ext uri="{FF2B5EF4-FFF2-40B4-BE49-F238E27FC236}">
                <a16:creationId xmlns:a16="http://schemas.microsoft.com/office/drawing/2014/main" id="{7B7EC190-C4A9-1769-B318-9D83A30450EF}"/>
              </a:ext>
            </a:extLst>
          </p:cNvPr>
          <p:cNvSpPr/>
          <p:nvPr/>
        </p:nvSpPr>
        <p:spPr>
          <a:xfrm>
            <a:off x="571592" y="26554955"/>
            <a:ext cx="13806475" cy="546184"/>
          </a:xfrm>
          <a:prstGeom prst="rect">
            <a:avLst/>
          </a:prstGeom>
          <a:solidFill>
            <a:schemeClr val="bg1">
              <a:lumMod val="95000"/>
            </a:schemeClr>
          </a:solidFill>
          <a:ln>
            <a:solidFill>
              <a:srgbClr val="35615C"/>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Forces and Wheel Trajectory</a:t>
            </a:r>
          </a:p>
        </p:txBody>
      </p:sp>
      <p:pic>
        <p:nvPicPr>
          <p:cNvPr id="6" name="Imagen 35">
            <a:extLst>
              <a:ext uri="{FF2B5EF4-FFF2-40B4-BE49-F238E27FC236}">
                <a16:creationId xmlns:a16="http://schemas.microsoft.com/office/drawing/2014/main" id="{2D416CA7-D3A8-0DAB-4BD9-30A9ECC4BD5F}"/>
              </a:ext>
            </a:extLst>
          </p:cNvPr>
          <p:cNvPicPr>
            <a:picLocks noChangeAspect="1"/>
          </p:cNvPicPr>
          <p:nvPr/>
        </p:nvPicPr>
        <p:blipFill rotWithShape="1">
          <a:blip r:embed="rId14" cstate="print">
            <a:extLst>
              <a:ext uri="{28A0092B-C50C-407E-A947-70E740481C1C}">
                <a14:useLocalDpi xmlns:a14="http://schemas.microsoft.com/office/drawing/2010/main" val="0"/>
              </a:ext>
            </a:extLst>
          </a:blip>
          <a:srcRect t="48574"/>
          <a:stretch/>
        </p:blipFill>
        <p:spPr>
          <a:xfrm>
            <a:off x="7437868" y="27188252"/>
            <a:ext cx="6840000" cy="1984513"/>
          </a:xfrm>
          <a:prstGeom prst="rect">
            <a:avLst/>
          </a:prstGeom>
        </p:spPr>
      </p:pic>
      <p:pic>
        <p:nvPicPr>
          <p:cNvPr id="7" name="Imagen 35">
            <a:extLst>
              <a:ext uri="{FF2B5EF4-FFF2-40B4-BE49-F238E27FC236}">
                <a16:creationId xmlns:a16="http://schemas.microsoft.com/office/drawing/2014/main" id="{C5528EB8-C927-E0BB-1F52-04E14C5F87A0}"/>
              </a:ext>
            </a:extLst>
          </p:cNvPr>
          <p:cNvPicPr>
            <a:picLocks noChangeAspect="1"/>
          </p:cNvPicPr>
          <p:nvPr/>
        </p:nvPicPr>
        <p:blipFill rotWithShape="1">
          <a:blip r:embed="rId14" cstate="print">
            <a:extLst>
              <a:ext uri="{28A0092B-C50C-407E-A947-70E740481C1C}">
                <a14:useLocalDpi xmlns:a14="http://schemas.microsoft.com/office/drawing/2010/main" val="0"/>
              </a:ext>
            </a:extLst>
          </a:blip>
          <a:srcRect b="53296"/>
          <a:stretch/>
        </p:blipFill>
        <p:spPr>
          <a:xfrm>
            <a:off x="603849" y="27275852"/>
            <a:ext cx="6840000" cy="1802320"/>
          </a:xfrm>
          <a:prstGeom prst="rect">
            <a:avLst/>
          </a:prstGeom>
        </p:spPr>
      </p:pic>
      <p:sp>
        <p:nvSpPr>
          <p:cNvPr id="8" name="Rectangle 7">
            <a:extLst>
              <a:ext uri="{FF2B5EF4-FFF2-40B4-BE49-F238E27FC236}">
                <a16:creationId xmlns:a16="http://schemas.microsoft.com/office/drawing/2014/main" id="{A8BF9603-54EF-A117-19C3-76915B202401}"/>
              </a:ext>
            </a:extLst>
          </p:cNvPr>
          <p:cNvSpPr/>
          <p:nvPr/>
        </p:nvSpPr>
        <p:spPr>
          <a:xfrm>
            <a:off x="571544" y="27100444"/>
            <a:ext cx="13821146" cy="2471945"/>
          </a:xfrm>
          <a:prstGeom prst="rect">
            <a:avLst/>
          </a:prstGeom>
          <a:noFill/>
          <a:ln>
            <a:solidFill>
              <a:srgbClr val="35615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52785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189">
            <a:extLst>
              <a:ext uri="{FF2B5EF4-FFF2-40B4-BE49-F238E27FC236}">
                <a16:creationId xmlns:a16="http://schemas.microsoft.com/office/drawing/2014/main" id="{6132CB44-57A5-0469-5FCC-CF6B8DA1DD66}"/>
              </a:ext>
            </a:extLst>
          </p:cNvPr>
          <p:cNvSpPr txBox="1">
            <a:spLocks noChangeArrowheads="1"/>
          </p:cNvSpPr>
          <p:nvPr/>
        </p:nvSpPr>
        <p:spPr bwMode="auto">
          <a:xfrm>
            <a:off x="574241" y="4751359"/>
            <a:ext cx="20471473" cy="3072856"/>
          </a:xfrm>
          <a:prstGeom prst="rect">
            <a:avLst/>
          </a:prstGeom>
          <a:solidFill>
            <a:schemeClr val="bg1"/>
          </a:solidFill>
          <a:ln w="12700">
            <a:solidFill>
              <a:srgbClr val="294D6D"/>
            </a:solidFill>
          </a:ln>
          <a:effectLst/>
        </p:spPr>
        <p:txBody>
          <a:bodyPr wrap="square" lIns="149969" tIns="149969" rIns="149969" bIns="14996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algn="just" eaLnBrk="1" hangingPunct="1"/>
            <a:r>
              <a:rPr lang="en-US" sz="3000" dirty="0">
                <a:latin typeface="Times New Roman" panose="02020603050405020304" pitchFamily="18" charset="0"/>
                <a:cs typeface="Times New Roman" panose="02020603050405020304" pitchFamily="18" charset="0"/>
              </a:rPr>
              <a:t>The washboard phenomenon, characterized by the presence of ripples on unpaved roads, emerges as vehicles traverse surfaces composed of sand, gravel, or mud. These undulating patterns not only cause discomfort but also pose potential hazards to drivers by disrupting tire-road contact. Despite its significance, limited research has been conducted on ripple phenomena, and the primary cause of their formation remains uncertain. This study aims to unravel some mechanisms of these patterns by analyzing key factors such as vehicle speed, weight, and granular material properties. The research was conducted with an experimental model set up that was constructed with rotating wheels evaluating physical variables.</a:t>
            </a:r>
          </a:p>
        </p:txBody>
      </p:sp>
      <p:sp>
        <p:nvSpPr>
          <p:cNvPr id="13" name="Rectangle 31">
            <a:extLst>
              <a:ext uri="{FF2B5EF4-FFF2-40B4-BE49-F238E27FC236}">
                <a16:creationId xmlns:a16="http://schemas.microsoft.com/office/drawing/2014/main" id="{B6CC29B1-61DC-57EA-53A4-AF4897AD4FC5}"/>
              </a:ext>
            </a:extLst>
          </p:cNvPr>
          <p:cNvSpPr/>
          <p:nvPr/>
        </p:nvSpPr>
        <p:spPr>
          <a:xfrm>
            <a:off x="574241" y="4001364"/>
            <a:ext cx="20471473" cy="749995"/>
          </a:xfrm>
          <a:prstGeom prst="rect">
            <a:avLst/>
          </a:prstGeom>
          <a:solidFill>
            <a:srgbClr val="C5CCD5"/>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3200" b="1" dirty="0">
                <a:solidFill>
                  <a:schemeClr val="tx1"/>
                </a:solidFill>
                <a:latin typeface="Arial" panose="020B0604020202020204" pitchFamily="34" charset="0"/>
                <a:cs typeface="Arial" panose="020B0604020202020204" pitchFamily="34" charset="0"/>
              </a:rPr>
              <a:t>BACKGROUND</a:t>
            </a:r>
          </a:p>
        </p:txBody>
      </p:sp>
      <p:sp>
        <p:nvSpPr>
          <p:cNvPr id="16" name="Rectangle 31">
            <a:extLst>
              <a:ext uri="{FF2B5EF4-FFF2-40B4-BE49-F238E27FC236}">
                <a16:creationId xmlns:a16="http://schemas.microsoft.com/office/drawing/2014/main" id="{A7877774-FAA2-B72D-3614-140252A9A402}"/>
              </a:ext>
            </a:extLst>
          </p:cNvPr>
          <p:cNvSpPr/>
          <p:nvPr/>
        </p:nvSpPr>
        <p:spPr>
          <a:xfrm>
            <a:off x="574235" y="8261111"/>
            <a:ext cx="24051491" cy="749995"/>
          </a:xfrm>
          <a:prstGeom prst="rect">
            <a:avLst/>
          </a:prstGeom>
          <a:solidFill>
            <a:srgbClr val="C5CCD5"/>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3200" b="1" dirty="0">
                <a:solidFill>
                  <a:schemeClr val="tx1"/>
                </a:solidFill>
                <a:latin typeface="Arial" panose="020B0604020202020204" pitchFamily="34" charset="0"/>
                <a:cs typeface="Arial" panose="020B0604020202020204" pitchFamily="34" charset="0"/>
              </a:rPr>
              <a:t>METHODS</a:t>
            </a:r>
          </a:p>
        </p:txBody>
      </p:sp>
      <p:sp>
        <p:nvSpPr>
          <p:cNvPr id="22" name="Rectangle 31">
            <a:extLst>
              <a:ext uri="{FF2B5EF4-FFF2-40B4-BE49-F238E27FC236}">
                <a16:creationId xmlns:a16="http://schemas.microsoft.com/office/drawing/2014/main" id="{FE632634-E576-E51C-ECE9-AACC0DA2568E}"/>
              </a:ext>
            </a:extLst>
          </p:cNvPr>
          <p:cNvSpPr/>
          <p:nvPr/>
        </p:nvSpPr>
        <p:spPr>
          <a:xfrm>
            <a:off x="574243" y="15756023"/>
            <a:ext cx="11770157" cy="749995"/>
          </a:xfrm>
          <a:prstGeom prst="rect">
            <a:avLst/>
          </a:prstGeom>
          <a:solidFill>
            <a:srgbClr val="C5CCD5"/>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3200" b="1" dirty="0">
                <a:solidFill>
                  <a:schemeClr val="tx1"/>
                </a:solidFill>
                <a:latin typeface="Arial" panose="020B0604020202020204" pitchFamily="34" charset="0"/>
                <a:cs typeface="Arial" panose="020B0604020202020204" pitchFamily="34" charset="0"/>
              </a:rPr>
              <a:t>RESULTS</a:t>
            </a:r>
          </a:p>
        </p:txBody>
      </p:sp>
      <p:sp>
        <p:nvSpPr>
          <p:cNvPr id="23" name="Rectangle 3">
            <a:extLst>
              <a:ext uri="{FF2B5EF4-FFF2-40B4-BE49-F238E27FC236}">
                <a16:creationId xmlns:a16="http://schemas.microsoft.com/office/drawing/2014/main" id="{C4DD74E1-4C04-D15A-B330-C23FBACC0136}"/>
              </a:ext>
            </a:extLst>
          </p:cNvPr>
          <p:cNvSpPr>
            <a:spLocks noGrp="1" noRot="1" noMove="1" noResize="1" noEditPoints="1" noAdjustHandles="1" noChangeArrowheads="1" noChangeShapeType="1"/>
          </p:cNvSpPr>
          <p:nvPr/>
        </p:nvSpPr>
        <p:spPr>
          <a:xfrm>
            <a:off x="0" y="30327600"/>
            <a:ext cx="25199980" cy="2071688"/>
          </a:xfrm>
          <a:prstGeom prst="rect">
            <a:avLst/>
          </a:prstGeom>
          <a:solidFill>
            <a:srgbClr val="294D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392"/>
          </a:p>
        </p:txBody>
      </p:sp>
      <p:sp>
        <p:nvSpPr>
          <p:cNvPr id="24" name="Text Box 189">
            <a:extLst>
              <a:ext uri="{FF2B5EF4-FFF2-40B4-BE49-F238E27FC236}">
                <a16:creationId xmlns:a16="http://schemas.microsoft.com/office/drawing/2014/main" id="{53D34C54-D0C2-441F-278C-E50E03D50CC2}"/>
              </a:ext>
            </a:extLst>
          </p:cNvPr>
          <p:cNvSpPr txBox="1">
            <a:spLocks noChangeArrowheads="1"/>
          </p:cNvSpPr>
          <p:nvPr/>
        </p:nvSpPr>
        <p:spPr bwMode="auto">
          <a:xfrm>
            <a:off x="12904013" y="16520532"/>
            <a:ext cx="11770157" cy="5842845"/>
          </a:xfrm>
          <a:prstGeom prst="rect">
            <a:avLst/>
          </a:prstGeom>
          <a:solidFill>
            <a:schemeClr val="bg1"/>
          </a:solidFill>
          <a:ln w="12700">
            <a:solidFill>
              <a:srgbClr val="294D6D"/>
            </a:solidFill>
          </a:ln>
          <a:effectLst/>
        </p:spPr>
        <p:txBody>
          <a:bodyPr wrap="square" lIns="149969" tIns="149969" rIns="149969" bIns="14996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457200" indent="-457200" eaLnBrk="1" hangingPunct="1">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Ripple formation is highly dependent on vehicle speed, allowing for Critical Speed Identification.</a:t>
            </a:r>
          </a:p>
          <a:p>
            <a:pPr marL="457200" indent="-457200" eaLnBrk="1" hangingPunct="1">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Heavier vehicles promotes ripple growth, especially at speeds exceeding the critical threshold showing vehicle Mass importance.</a:t>
            </a:r>
          </a:p>
          <a:p>
            <a:pPr marL="457200" indent="-457200" eaLnBrk="1" hangingPunct="1">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Soil density and composition significantly affect ripple amplitude and wavelength, with denser soils showing greater resistance to deformation.</a:t>
            </a:r>
            <a:endParaRPr lang="en-US" sz="1800" dirty="0">
              <a:latin typeface="Times New Roman" panose="02020603050405020304" pitchFamily="18" charset="0"/>
              <a:cs typeface="Times New Roman" panose="02020603050405020304" pitchFamily="18" charset="0"/>
            </a:endParaRPr>
          </a:p>
          <a:p>
            <a:pPr marL="457200" indent="-457200" eaLnBrk="1" hangingPunct="1">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Reducing vehicle speed and enhancing road material properties are key strategies to minimize ripple formation on unpaved roads.</a:t>
            </a:r>
          </a:p>
          <a:p>
            <a:pPr marL="457200" indent="-457200" eaLnBrk="1" hangingPunct="1">
              <a:buFont typeface="Arial" panose="020B0604020202020204" pitchFamily="34" charset="0"/>
              <a:buChar char="•"/>
            </a:pPr>
            <a:r>
              <a:rPr lang="en-US" sz="3000" dirty="0">
                <a:latin typeface="Times New Roman" panose="02020603050405020304" pitchFamily="18" charset="0"/>
                <a:cs typeface="Times New Roman" panose="02020603050405020304" pitchFamily="18" charset="0"/>
              </a:rPr>
              <a:t>Understanding these factors aids in designing better-maintained unpaved roads and improving vehicle suspension systems to reduce ripple impact.</a:t>
            </a:r>
          </a:p>
        </p:txBody>
      </p:sp>
      <p:sp>
        <p:nvSpPr>
          <p:cNvPr id="25" name="Rectangle 31">
            <a:extLst>
              <a:ext uri="{FF2B5EF4-FFF2-40B4-BE49-F238E27FC236}">
                <a16:creationId xmlns:a16="http://schemas.microsoft.com/office/drawing/2014/main" id="{13FBDAA2-95E9-F4D1-C57A-6C1E6639DD62}"/>
              </a:ext>
            </a:extLst>
          </p:cNvPr>
          <p:cNvSpPr/>
          <p:nvPr/>
        </p:nvSpPr>
        <p:spPr>
          <a:xfrm>
            <a:off x="12904013" y="15756023"/>
            <a:ext cx="11770157" cy="749995"/>
          </a:xfrm>
          <a:prstGeom prst="rect">
            <a:avLst/>
          </a:prstGeom>
          <a:solidFill>
            <a:srgbClr val="C5CCD5"/>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3200" b="1" dirty="0">
                <a:solidFill>
                  <a:schemeClr val="tx1"/>
                </a:solidFill>
                <a:latin typeface="Arial" panose="020B0604020202020204" pitchFamily="34" charset="0"/>
                <a:cs typeface="Arial" panose="020B0604020202020204" pitchFamily="34" charset="0"/>
              </a:rPr>
              <a:t>DISCUSSION</a:t>
            </a:r>
          </a:p>
        </p:txBody>
      </p:sp>
      <p:sp>
        <p:nvSpPr>
          <p:cNvPr id="27" name="Rectangle 31">
            <a:extLst>
              <a:ext uri="{FF2B5EF4-FFF2-40B4-BE49-F238E27FC236}">
                <a16:creationId xmlns:a16="http://schemas.microsoft.com/office/drawing/2014/main" id="{5A176666-B64A-D27E-1FD7-8B3229835F98}"/>
              </a:ext>
            </a:extLst>
          </p:cNvPr>
          <p:cNvSpPr/>
          <p:nvPr/>
        </p:nvSpPr>
        <p:spPr>
          <a:xfrm>
            <a:off x="12855575" y="23326986"/>
            <a:ext cx="11770157" cy="749995"/>
          </a:xfrm>
          <a:prstGeom prst="rect">
            <a:avLst/>
          </a:prstGeom>
          <a:solidFill>
            <a:srgbClr val="C5CCD5"/>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3200" b="1" dirty="0">
                <a:solidFill>
                  <a:schemeClr val="tx1"/>
                </a:solidFill>
                <a:latin typeface="Arial" panose="020B0604020202020204" pitchFamily="34" charset="0"/>
                <a:cs typeface="Arial" panose="020B0604020202020204" pitchFamily="34" charset="0"/>
              </a:rPr>
              <a:t>REFERENCES</a:t>
            </a:r>
          </a:p>
        </p:txBody>
      </p:sp>
      <p:sp>
        <p:nvSpPr>
          <p:cNvPr id="55" name="Rectangle 31">
            <a:extLst>
              <a:ext uri="{FF2B5EF4-FFF2-40B4-BE49-F238E27FC236}">
                <a16:creationId xmlns:a16="http://schemas.microsoft.com/office/drawing/2014/main" id="{F0C628E0-06E3-51A3-D1CC-C8764ECFC2F6}"/>
              </a:ext>
            </a:extLst>
          </p:cNvPr>
          <p:cNvSpPr/>
          <p:nvPr/>
        </p:nvSpPr>
        <p:spPr>
          <a:xfrm>
            <a:off x="574241" y="9018802"/>
            <a:ext cx="9312710" cy="521753"/>
          </a:xfrm>
          <a:prstGeom prst="rect">
            <a:avLst/>
          </a:prstGeom>
          <a:solidFill>
            <a:srgbClr val="E7EBEE"/>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Experimental Model Set Up</a:t>
            </a:r>
          </a:p>
        </p:txBody>
      </p:sp>
      <p:sp>
        <p:nvSpPr>
          <p:cNvPr id="56" name="Rectangle 31">
            <a:extLst>
              <a:ext uri="{FF2B5EF4-FFF2-40B4-BE49-F238E27FC236}">
                <a16:creationId xmlns:a16="http://schemas.microsoft.com/office/drawing/2014/main" id="{F2A8177F-85C9-2401-4B7F-A1694EABEEE7}"/>
              </a:ext>
            </a:extLst>
          </p:cNvPr>
          <p:cNvSpPr/>
          <p:nvPr/>
        </p:nvSpPr>
        <p:spPr>
          <a:xfrm>
            <a:off x="16752327" y="9018802"/>
            <a:ext cx="7873405" cy="521753"/>
          </a:xfrm>
          <a:prstGeom prst="rect">
            <a:avLst/>
          </a:prstGeom>
          <a:solidFill>
            <a:srgbClr val="E7EBEE"/>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s-EC" sz="2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800" b="1"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Layout Sensors and Data Acquisition System</a:t>
            </a:r>
            <a:endParaRPr lang="en-US" sz="2800" b="1" dirty="0">
              <a:solidFill>
                <a:schemeClr val="tx1"/>
              </a:solidFill>
              <a:latin typeface="Times New Roman" panose="02020603050405020304" pitchFamily="18" charset="0"/>
              <a:cs typeface="Times New Roman" panose="02020603050405020304" pitchFamily="18" charset="0"/>
            </a:endParaRPr>
          </a:p>
        </p:txBody>
      </p:sp>
      <p:sp>
        <p:nvSpPr>
          <p:cNvPr id="60" name="Text Placeholder 5">
            <a:extLst>
              <a:ext uri="{FF2B5EF4-FFF2-40B4-BE49-F238E27FC236}">
                <a16:creationId xmlns:a16="http://schemas.microsoft.com/office/drawing/2014/main" id="{E4954239-968D-95F6-7A4E-9EC4DE87D3E6}"/>
              </a:ext>
            </a:extLst>
          </p:cNvPr>
          <p:cNvSpPr txBox="1"/>
          <p:nvPr/>
        </p:nvSpPr>
        <p:spPr>
          <a:xfrm>
            <a:off x="574241" y="30640711"/>
            <a:ext cx="19339611" cy="1243417"/>
          </a:xfrm>
          <a:prstGeom prst="rect">
            <a:avLst/>
          </a:prstGeom>
        </p:spPr>
        <p:txBody>
          <a:bodyPr wrap="square"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defTabSz="1088410" fontAlgn="base">
              <a:spcBef>
                <a:spcPct val="0"/>
              </a:spcBef>
              <a:spcAft>
                <a:spcPct val="0"/>
              </a:spcAft>
            </a:pPr>
            <a:r>
              <a:rPr lang="en-US" altLang="es-CO" sz="2800" b="1" dirty="0">
                <a:solidFill>
                  <a:schemeClr val="bg1"/>
                </a:solidFill>
                <a:latin typeface="Arial" panose="020B0604020202020204" pitchFamily="34" charset="0"/>
                <a:cs typeface="Arial" panose="020B0604020202020204" pitchFamily="34" charset="0"/>
              </a:rPr>
              <a:t>Department of Civil Engineering</a:t>
            </a:r>
          </a:p>
          <a:p>
            <a:r>
              <a:rPr lang="en-US" altLang="es-CO" sz="2400" dirty="0">
                <a:solidFill>
                  <a:schemeClr val="bg1"/>
                </a:solidFill>
                <a:latin typeface="Times New Roman" panose="02020603050405020304" pitchFamily="18" charset="0"/>
                <a:cs typeface="Times New Roman" panose="02020603050405020304" pitchFamily="18" charset="0"/>
              </a:rPr>
              <a:t>Diego de Robles, Quito, Ecuador - Phone: (593) (</a:t>
            </a:r>
            <a:r>
              <a:rPr lang="es-EC" sz="2400" dirty="0">
                <a:solidFill>
                  <a:schemeClr val="bg1"/>
                </a:solidFill>
                <a:latin typeface="Times New Roman" panose="02020603050405020304" pitchFamily="18" charset="0"/>
                <a:cs typeface="Times New Roman" panose="02020603050405020304" pitchFamily="18" charset="0"/>
              </a:rPr>
              <a:t>02) 297-1700</a:t>
            </a:r>
            <a:r>
              <a:rPr lang="en-US" altLang="es-CO" sz="2400" dirty="0">
                <a:solidFill>
                  <a:schemeClr val="bg1"/>
                </a:solidFill>
                <a:latin typeface="Times New Roman" panose="02020603050405020304" pitchFamily="18" charset="0"/>
                <a:cs typeface="Times New Roman" panose="02020603050405020304" pitchFamily="18" charset="0"/>
              </a:rPr>
              <a:t>  </a:t>
            </a:r>
          </a:p>
          <a:p>
            <a:pPr defTabSz="1088410" fontAlgn="base">
              <a:spcBef>
                <a:spcPct val="0"/>
              </a:spcBef>
            </a:pPr>
            <a:r>
              <a:rPr lang="en-US" altLang="es-CO" sz="2400" dirty="0">
                <a:solidFill>
                  <a:schemeClr val="bg1"/>
                </a:solidFill>
                <a:latin typeface="Times New Roman" panose="02020603050405020304" pitchFamily="18" charset="0"/>
                <a:cs typeface="Times New Roman" panose="02020603050405020304" pitchFamily="18" charset="0"/>
              </a:rPr>
              <a:t>Email: </a:t>
            </a:r>
            <a:r>
              <a:rPr lang="es-EC" sz="2000" dirty="0">
                <a:solidFill>
                  <a:schemeClr val="bg1"/>
                </a:solidFill>
                <a:effectLst/>
                <a:latin typeface="Times New Roman" panose="02020603050405020304" pitchFamily="18" charset="0"/>
                <a:ea typeface="Times New Roman" panose="02020603050405020304" pitchFamily="18" charset="0"/>
              </a:rPr>
              <a:t>jvillacreses@usfq.edu.ec; </a:t>
            </a:r>
            <a:r>
              <a:rPr lang="es-EC" sz="2000" dirty="0">
                <a:solidFill>
                  <a:schemeClr val="bg1"/>
                </a:solidFill>
                <a:latin typeface="Times New Roman" panose="02020603050405020304" pitchFamily="18" charset="0"/>
                <a:ea typeface="Times New Roman" panose="02020603050405020304" pitchFamily="18" charset="0"/>
              </a:rPr>
              <a:t>bcaicedo@uniandes.edu.co; </a:t>
            </a:r>
            <a:r>
              <a:rPr lang="es-EC" sz="2000" dirty="0">
                <a:solidFill>
                  <a:schemeClr val="bg1"/>
                </a:solidFill>
                <a:effectLst/>
                <a:latin typeface="Times New Roman" panose="02020603050405020304" pitchFamily="18" charset="0"/>
                <a:ea typeface="Times New Roman" panose="02020603050405020304" pitchFamily="18" charset="0"/>
              </a:rPr>
              <a:t>psalvarado@estud.usfq.edu.ec; </a:t>
            </a:r>
            <a:r>
              <a:rPr lang="es-MX" sz="2000" dirty="0">
                <a:solidFill>
                  <a:schemeClr val="bg1"/>
                </a:solidFill>
                <a:effectLst/>
                <a:latin typeface="Times New Roman" panose="02020603050405020304" pitchFamily="18" charset="0"/>
                <a:ea typeface="Times New Roman" panose="02020603050405020304" pitchFamily="18" charset="0"/>
              </a:rPr>
              <a:t>mjtorres@estud.usfq.edu.ec</a:t>
            </a:r>
            <a:r>
              <a:rPr lang="es-EC" sz="2000" dirty="0">
                <a:solidFill>
                  <a:schemeClr val="bg1"/>
                </a:solidFill>
                <a:effectLst/>
                <a:latin typeface="Times New Roman" panose="02020603050405020304" pitchFamily="18" charset="0"/>
                <a:ea typeface="Times New Roman" panose="02020603050405020304" pitchFamily="18" charset="0"/>
              </a:rPr>
              <a:t>; jjaramillomaldonado@estud.usfq.edu.ec</a:t>
            </a:r>
            <a:endParaRPr lang="es-CO" altLang="es-CO" sz="1100" dirty="0">
              <a:latin typeface="Arial" pitchFamily="34" charset="0"/>
              <a:cs typeface="Arial" pitchFamily="34" charset="0"/>
            </a:endParaRPr>
          </a:p>
        </p:txBody>
      </p:sp>
      <p:sp>
        <p:nvSpPr>
          <p:cNvPr id="63" name="Rectangle 31">
            <a:extLst>
              <a:ext uri="{FF2B5EF4-FFF2-40B4-BE49-F238E27FC236}">
                <a16:creationId xmlns:a16="http://schemas.microsoft.com/office/drawing/2014/main" id="{C69EFBA9-2CFA-095C-250F-CB6E91FAB6E1}"/>
              </a:ext>
            </a:extLst>
          </p:cNvPr>
          <p:cNvSpPr/>
          <p:nvPr/>
        </p:nvSpPr>
        <p:spPr>
          <a:xfrm>
            <a:off x="574242" y="21187730"/>
            <a:ext cx="5886000" cy="540000"/>
          </a:xfrm>
          <a:prstGeom prst="rect">
            <a:avLst/>
          </a:prstGeom>
          <a:solidFill>
            <a:srgbClr val="E7EBEE"/>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Evolution of Particular Waves</a:t>
            </a:r>
          </a:p>
        </p:txBody>
      </p:sp>
      <p:pic>
        <p:nvPicPr>
          <p:cNvPr id="3078" name="Picture 6" descr="Imagen institucional | Facultad de Educación | Uniandes">
            <a:extLst>
              <a:ext uri="{FF2B5EF4-FFF2-40B4-BE49-F238E27FC236}">
                <a16:creationId xmlns:a16="http://schemas.microsoft.com/office/drawing/2014/main" id="{B5C0516E-35D5-F9E0-4CBC-9D682901533F}"/>
              </a:ext>
            </a:extLst>
          </p:cNvPr>
          <p:cNvPicPr>
            <a:picLocks noChangeAspect="1" noChangeArrowheads="1"/>
          </p:cNvPicPr>
          <p:nvPr/>
        </p:nvPicPr>
        <p:blipFill rotWithShape="1">
          <a:blip r:embed="rId2">
            <a:lum bright="70000" contrast="-70000"/>
            <a:alphaModFix/>
            <a:extLst>
              <a:ext uri="{BEBA8EAE-BF5A-486C-A8C5-ECC9F3942E4B}">
                <a14:imgProps xmlns:a14="http://schemas.microsoft.com/office/drawing/2010/main">
                  <a14:imgLayer r:embed="rId3">
                    <a14:imgEffect>
                      <a14:artisticPhotocopy/>
                    </a14:imgEffect>
                  </a14:imgLayer>
                </a14:imgProps>
              </a:ext>
              <a:ext uri="{28A0092B-C50C-407E-A947-70E740481C1C}">
                <a14:useLocalDpi xmlns:a14="http://schemas.microsoft.com/office/drawing/2010/main" val="0"/>
              </a:ext>
            </a:extLst>
          </a:blip>
          <a:srcRect r="42749" b="20193"/>
          <a:stretch/>
        </p:blipFill>
        <p:spPr bwMode="auto">
          <a:xfrm>
            <a:off x="20927319" y="30696128"/>
            <a:ext cx="3950533" cy="1188000"/>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USFQ Logo PNG Vector (AI) Free Download">
            <a:extLst>
              <a:ext uri="{FF2B5EF4-FFF2-40B4-BE49-F238E27FC236}">
                <a16:creationId xmlns:a16="http://schemas.microsoft.com/office/drawing/2014/main" id="{3FDD3CB2-3D3D-367E-5BA3-9DBC775BE865}"/>
              </a:ext>
            </a:extLst>
          </p:cNvPr>
          <p:cNvPicPr>
            <a:picLocks noChangeAspect="1" noChangeArrowheads="1"/>
          </p:cNvPicPr>
          <p:nvPr/>
        </p:nvPicPr>
        <p:blipFill>
          <a:blip r:embed="rId4">
            <a:lum bright="70000" contrast="-70000"/>
            <a:alphaModFix/>
            <a:extLst>
              <a:ext uri="{BEBA8EAE-BF5A-486C-A8C5-ECC9F3942E4B}">
                <a14:imgProps xmlns:a14="http://schemas.microsoft.com/office/drawing/2010/main">
                  <a14:imgLayer r:embed="rId5">
                    <a14:imgEffect>
                      <a14:artisticPhotocopy/>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18729958" y="30500784"/>
            <a:ext cx="1875234" cy="1737717"/>
          </a:xfrm>
          <a:prstGeom prst="rect">
            <a:avLst/>
          </a:prstGeom>
          <a:noFill/>
          <a:extLst>
            <a:ext uri="{909E8E84-426E-40DD-AFC4-6F175D3DCCD1}">
              <a14:hiddenFill xmlns:a14="http://schemas.microsoft.com/office/drawing/2010/main">
                <a:solidFill>
                  <a:srgbClr val="FFFFFF"/>
                </a:solidFill>
              </a14:hiddenFill>
            </a:ext>
          </a:extLst>
        </p:spPr>
      </p:pic>
      <p:sp>
        <p:nvSpPr>
          <p:cNvPr id="65" name="Rectangle 3">
            <a:extLst>
              <a:ext uri="{FF2B5EF4-FFF2-40B4-BE49-F238E27FC236}">
                <a16:creationId xmlns:a16="http://schemas.microsoft.com/office/drawing/2014/main" id="{A06318F1-40B4-1A9C-252F-6460A604FBDB}"/>
              </a:ext>
            </a:extLst>
          </p:cNvPr>
          <p:cNvSpPr>
            <a:spLocks/>
          </p:cNvSpPr>
          <p:nvPr/>
        </p:nvSpPr>
        <p:spPr>
          <a:xfrm>
            <a:off x="-18013" y="-358549"/>
            <a:ext cx="25236000" cy="3976464"/>
          </a:xfrm>
          <a:prstGeom prst="rect">
            <a:avLst/>
          </a:prstGeom>
          <a:solidFill>
            <a:srgbClr val="294D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392" dirty="0"/>
          </a:p>
        </p:txBody>
      </p:sp>
      <p:sp>
        <p:nvSpPr>
          <p:cNvPr id="66" name="Text Placeholder 5">
            <a:extLst>
              <a:ext uri="{FF2B5EF4-FFF2-40B4-BE49-F238E27FC236}">
                <a16:creationId xmlns:a16="http://schemas.microsoft.com/office/drawing/2014/main" id="{EC13811B-1714-7D0F-909F-BA1962EA6FAA}"/>
              </a:ext>
            </a:extLst>
          </p:cNvPr>
          <p:cNvSpPr txBox="1"/>
          <p:nvPr/>
        </p:nvSpPr>
        <p:spPr>
          <a:xfrm>
            <a:off x="2868930" y="174007"/>
            <a:ext cx="19462100" cy="1493494"/>
          </a:xfrm>
          <a:prstGeom prst="rect">
            <a:avLst/>
          </a:prstGeom>
        </p:spPr>
        <p:txBody>
          <a:bodyPr lIns="0" tIns="0" rIns="0" bIns="0">
            <a:noAutofit/>
          </a:bodyPr>
          <a:lstStyle>
            <a:defPPr>
              <a:defRPr kern="1200"/>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022157">
              <a:lnSpc>
                <a:spcPct val="150000"/>
              </a:lnSpc>
              <a:spcBef>
                <a:spcPct val="20000"/>
              </a:spcBef>
              <a:defRPr/>
            </a:pPr>
            <a:r>
              <a:rPr lang="en-GB" sz="4400" b="1" dirty="0">
                <a:solidFill>
                  <a:schemeClr val="bg1"/>
                </a:solidFill>
                <a:latin typeface="Arial" panose="020B0604020202020204" pitchFamily="34" charset="0"/>
                <a:cs typeface="Arial" panose="020B0604020202020204" pitchFamily="34" charset="0"/>
              </a:rPr>
              <a:t>Experimental </a:t>
            </a:r>
            <a:r>
              <a:rPr lang="en-US" sz="4400" b="1" dirty="0">
                <a:solidFill>
                  <a:schemeClr val="bg1"/>
                </a:solidFill>
                <a:latin typeface="Arial" panose="020B0604020202020204" pitchFamily="34" charset="0"/>
                <a:cs typeface="Arial" panose="020B0604020202020204" pitchFamily="34" charset="0"/>
              </a:rPr>
              <a:t>Modelling of Washboard Phenomenon in Unpaved Roads </a:t>
            </a:r>
            <a:endParaRPr lang="es-EC" sz="4400" b="1" dirty="0">
              <a:solidFill>
                <a:schemeClr val="bg1"/>
              </a:solidFill>
              <a:latin typeface="Arial" panose="020B0604020202020204" pitchFamily="34" charset="0"/>
              <a:cs typeface="Arial" panose="020B0604020202020204" pitchFamily="34" charset="0"/>
            </a:endParaRPr>
          </a:p>
        </p:txBody>
      </p:sp>
      <p:sp>
        <p:nvSpPr>
          <p:cNvPr id="67" name="Text Placeholder 5">
            <a:extLst>
              <a:ext uri="{FF2B5EF4-FFF2-40B4-BE49-F238E27FC236}">
                <a16:creationId xmlns:a16="http://schemas.microsoft.com/office/drawing/2014/main" id="{F992999A-B78C-A033-0702-0F88F657A46E}"/>
              </a:ext>
            </a:extLst>
          </p:cNvPr>
          <p:cNvSpPr txBox="1"/>
          <p:nvPr/>
        </p:nvSpPr>
        <p:spPr>
          <a:xfrm>
            <a:off x="5030525" y="1608971"/>
            <a:ext cx="15138909" cy="1625060"/>
          </a:xfrm>
          <a:prstGeom prst="rect">
            <a:avLst/>
          </a:prstGeom>
        </p:spPr>
        <p:txBody>
          <a:bodyPr wrap="square" lIns="0" tIns="0" rIns="0" bIns="0">
            <a:spAutoFit/>
          </a:bodyPr>
          <a:lstStyle>
            <a:defPPr>
              <a:defRPr kern="1200"/>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s-EC" sz="2400" b="1" dirty="0">
                <a:solidFill>
                  <a:schemeClr val="bg1"/>
                </a:solidFill>
                <a:latin typeface="Times New Roman" panose="02020603050405020304" pitchFamily="18" charset="0"/>
                <a:cs typeface="Times New Roman" panose="02020603050405020304" pitchFamily="18" charset="0"/>
              </a:rPr>
              <a:t>María José Torres </a:t>
            </a:r>
            <a:r>
              <a:rPr lang="es-EC" sz="2400" b="1" baseline="30000" dirty="0">
                <a:solidFill>
                  <a:schemeClr val="bg1"/>
                </a:solidFill>
                <a:latin typeface="Times New Roman" panose="02020603050405020304" pitchFamily="18" charset="0"/>
                <a:cs typeface="Times New Roman" panose="02020603050405020304" pitchFamily="18" charset="0"/>
              </a:rPr>
              <a:t>1</a:t>
            </a:r>
            <a:r>
              <a:rPr lang="es-EC" sz="2400" b="1" dirty="0">
                <a:solidFill>
                  <a:schemeClr val="bg1"/>
                </a:solidFill>
                <a:latin typeface="Times New Roman" panose="02020603050405020304" pitchFamily="18" charset="0"/>
                <a:cs typeface="Times New Roman" panose="02020603050405020304" pitchFamily="18" charset="0"/>
              </a:rPr>
              <a:t>, Bernardo Caicedo </a:t>
            </a:r>
            <a:r>
              <a:rPr lang="es-EC" sz="2400" b="1" baseline="30000" dirty="0">
                <a:solidFill>
                  <a:schemeClr val="bg1"/>
                </a:solidFill>
                <a:latin typeface="Times New Roman" panose="02020603050405020304" pitchFamily="18" charset="0"/>
                <a:cs typeface="Times New Roman" panose="02020603050405020304" pitchFamily="18" charset="0"/>
              </a:rPr>
              <a:t>2</a:t>
            </a:r>
            <a:r>
              <a:rPr lang="es-EC" sz="2400" b="1" dirty="0">
                <a:solidFill>
                  <a:schemeClr val="bg1"/>
                </a:solidFill>
                <a:latin typeface="Times New Roman" panose="02020603050405020304" pitchFamily="18" charset="0"/>
                <a:cs typeface="Times New Roman" panose="02020603050405020304" pitchFamily="18" charset="0"/>
              </a:rPr>
              <a:t>, Pablo Alvarado </a:t>
            </a:r>
            <a:r>
              <a:rPr lang="es-EC" sz="2400" b="1" baseline="30000" dirty="0">
                <a:solidFill>
                  <a:schemeClr val="bg1"/>
                </a:solidFill>
                <a:latin typeface="Times New Roman" panose="02020603050405020304" pitchFamily="18" charset="0"/>
                <a:cs typeface="Times New Roman" panose="02020603050405020304" pitchFamily="18" charset="0"/>
              </a:rPr>
              <a:t>1</a:t>
            </a:r>
            <a:r>
              <a:rPr lang="es-EC" sz="2400" b="1" dirty="0">
                <a:solidFill>
                  <a:schemeClr val="bg1"/>
                </a:solidFill>
                <a:latin typeface="Times New Roman" panose="02020603050405020304" pitchFamily="18" charset="0"/>
                <a:cs typeface="Times New Roman" panose="02020603050405020304" pitchFamily="18" charset="0"/>
              </a:rPr>
              <a:t>, Laura </a:t>
            </a:r>
            <a:r>
              <a:rPr lang="es-EC" sz="2400" b="1" dirty="0" err="1">
                <a:solidFill>
                  <a:schemeClr val="bg1"/>
                </a:solidFill>
                <a:latin typeface="Times New Roman" panose="02020603050405020304" pitchFamily="18" charset="0"/>
                <a:cs typeface="Times New Roman" panose="02020603050405020304" pitchFamily="18" charset="0"/>
              </a:rPr>
              <a:t>Ibagon</a:t>
            </a:r>
            <a:r>
              <a:rPr lang="es-EC" sz="2400" b="1" dirty="0">
                <a:solidFill>
                  <a:schemeClr val="bg1"/>
                </a:solidFill>
                <a:latin typeface="Times New Roman" panose="02020603050405020304" pitchFamily="18" charset="0"/>
                <a:cs typeface="Times New Roman" panose="02020603050405020304" pitchFamily="18" charset="0"/>
              </a:rPr>
              <a:t> </a:t>
            </a:r>
            <a:r>
              <a:rPr lang="es-EC" sz="2400" b="1" baseline="30000" dirty="0">
                <a:solidFill>
                  <a:schemeClr val="bg1"/>
                </a:solidFill>
                <a:latin typeface="Times New Roman" panose="02020603050405020304" pitchFamily="18" charset="0"/>
                <a:cs typeface="Times New Roman" panose="02020603050405020304" pitchFamily="18" charset="0"/>
              </a:rPr>
              <a:t>1,2</a:t>
            </a:r>
            <a:r>
              <a:rPr lang="es-EC" sz="2400" b="1" dirty="0">
                <a:solidFill>
                  <a:schemeClr val="bg1"/>
                </a:solidFill>
                <a:latin typeface="Times New Roman" panose="02020603050405020304" pitchFamily="18" charset="0"/>
                <a:cs typeface="Times New Roman" panose="02020603050405020304" pitchFamily="18" charset="0"/>
              </a:rPr>
              <a:t>, Fabricio Yépez </a:t>
            </a:r>
            <a:r>
              <a:rPr lang="es-EC" sz="2400" b="1" baseline="30000" dirty="0">
                <a:solidFill>
                  <a:schemeClr val="bg1"/>
                </a:solidFill>
                <a:latin typeface="Times New Roman" panose="02020603050405020304" pitchFamily="18" charset="0"/>
                <a:cs typeface="Times New Roman" panose="02020603050405020304" pitchFamily="18" charset="0"/>
              </a:rPr>
              <a:t>1</a:t>
            </a:r>
            <a:endParaRPr lang="es-EC" sz="2400" b="1" dirty="0">
              <a:solidFill>
                <a:schemeClr val="bg1"/>
              </a:solidFill>
              <a:latin typeface="Times New Roman" panose="02020603050405020304" pitchFamily="18" charset="0"/>
              <a:cs typeface="Times New Roman" panose="02020603050405020304" pitchFamily="18" charset="0"/>
            </a:endParaRPr>
          </a:p>
          <a:p>
            <a:pPr algn="ctr"/>
            <a:r>
              <a:rPr lang="es-EC" sz="2400" baseline="30000" dirty="0">
                <a:solidFill>
                  <a:schemeClr val="bg1"/>
                </a:solidFill>
                <a:latin typeface="Times New Roman" panose="02020603050405020304" pitchFamily="18" charset="0"/>
                <a:cs typeface="Times New Roman" panose="02020603050405020304" pitchFamily="18" charset="0"/>
              </a:rPr>
              <a:t>1 </a:t>
            </a:r>
            <a:r>
              <a:rPr lang="es-EC" sz="2400" dirty="0">
                <a:solidFill>
                  <a:schemeClr val="bg1"/>
                </a:solidFill>
                <a:latin typeface="Times New Roman" panose="02020603050405020304" pitchFamily="18" charset="0"/>
                <a:cs typeface="Times New Roman" panose="02020603050405020304" pitchFamily="18" charset="0"/>
              </a:rPr>
              <a:t>Colegio de Ciencias e Ingenierías, Universidad San Francisco de Quito</a:t>
            </a:r>
            <a:br>
              <a:rPr lang="es-EC" sz="2400" dirty="0">
                <a:solidFill>
                  <a:schemeClr val="bg1"/>
                </a:solidFill>
                <a:latin typeface="Times New Roman" panose="02020603050405020304" pitchFamily="18" charset="0"/>
                <a:cs typeface="Times New Roman" panose="02020603050405020304" pitchFamily="18" charset="0"/>
              </a:rPr>
            </a:br>
            <a:r>
              <a:rPr lang="es-EC" sz="2400" dirty="0">
                <a:solidFill>
                  <a:schemeClr val="bg1"/>
                </a:solidFill>
                <a:latin typeface="Times New Roman" panose="02020603050405020304" pitchFamily="18" charset="0"/>
                <a:cs typeface="Times New Roman" panose="02020603050405020304" pitchFamily="18" charset="0"/>
              </a:rPr>
              <a:t>Interoceánica y Diego de Robles, Quito, Ecuador.</a:t>
            </a:r>
          </a:p>
          <a:p>
            <a:pPr algn="ctr"/>
            <a:r>
              <a:rPr lang="es-EC" sz="2400" baseline="30000" dirty="0">
                <a:solidFill>
                  <a:schemeClr val="bg1"/>
                </a:solidFill>
                <a:latin typeface="Times New Roman" panose="02020603050405020304" pitchFamily="18" charset="0"/>
                <a:cs typeface="Times New Roman" panose="02020603050405020304" pitchFamily="18" charset="0"/>
              </a:rPr>
              <a:t>2 </a:t>
            </a:r>
            <a:r>
              <a:rPr lang="es-EC" sz="2400" dirty="0">
                <a:solidFill>
                  <a:schemeClr val="bg1"/>
                </a:solidFill>
                <a:latin typeface="Times New Roman" panose="02020603050405020304" pitchFamily="18" charset="0"/>
                <a:cs typeface="Times New Roman" panose="02020603050405020304" pitchFamily="18" charset="0"/>
              </a:rPr>
              <a:t>Universidad de los Andes, Cr. 1 #18a, Bogotá, Colombia</a:t>
            </a:r>
          </a:p>
        </p:txBody>
      </p:sp>
      <p:pic>
        <p:nvPicPr>
          <p:cNvPr id="33" name="Imagen 9">
            <a:extLst>
              <a:ext uri="{FF2B5EF4-FFF2-40B4-BE49-F238E27FC236}">
                <a16:creationId xmlns:a16="http://schemas.microsoft.com/office/drawing/2014/main" id="{B03627A2-9762-6287-C38F-5C7B3A34AFED}"/>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51763" b="9325"/>
          <a:stretch/>
        </p:blipFill>
        <p:spPr bwMode="auto">
          <a:xfrm>
            <a:off x="21581948" y="4022196"/>
            <a:ext cx="3043784" cy="3802020"/>
          </a:xfrm>
          <a:prstGeom prst="rect">
            <a:avLst/>
          </a:prstGeom>
          <a:ln>
            <a:noFill/>
          </a:ln>
          <a:extLst>
            <a:ext uri="{53640926-AAD7-44D8-BBD7-CCE9431645EC}">
              <a14:shadowObscured xmlns:a14="http://schemas.microsoft.com/office/drawing/2010/main"/>
            </a:ext>
          </a:extLst>
        </p:spPr>
      </p:pic>
      <p:pic>
        <p:nvPicPr>
          <p:cNvPr id="36" name="Picture 35">
            <a:extLst>
              <a:ext uri="{FF2B5EF4-FFF2-40B4-BE49-F238E27FC236}">
                <a16:creationId xmlns:a16="http://schemas.microsoft.com/office/drawing/2014/main" id="{8F736209-8897-2C70-E166-4AC60AB137D4}"/>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b="7163"/>
          <a:stretch/>
        </p:blipFill>
        <p:spPr bwMode="auto">
          <a:xfrm>
            <a:off x="1105734" y="10560737"/>
            <a:ext cx="8249723" cy="3626816"/>
          </a:xfrm>
          <a:prstGeom prst="rect">
            <a:avLst/>
          </a:prstGeom>
          <a:noFill/>
          <a:ln>
            <a:noFill/>
          </a:ln>
        </p:spPr>
      </p:pic>
      <p:graphicFrame>
        <p:nvGraphicFramePr>
          <p:cNvPr id="37" name="Table 36">
            <a:extLst>
              <a:ext uri="{FF2B5EF4-FFF2-40B4-BE49-F238E27FC236}">
                <a16:creationId xmlns:a16="http://schemas.microsoft.com/office/drawing/2014/main" id="{702AE8DF-83B8-74EB-1FD9-5E9CF9AF85A6}"/>
              </a:ext>
            </a:extLst>
          </p:cNvPr>
          <p:cNvGraphicFramePr>
            <a:graphicFrameLocks noGrp="1"/>
          </p:cNvGraphicFramePr>
          <p:nvPr/>
        </p:nvGraphicFramePr>
        <p:xfrm>
          <a:off x="17685154" y="12687342"/>
          <a:ext cx="6007747" cy="2211053"/>
        </p:xfrm>
        <a:graphic>
          <a:graphicData uri="http://schemas.openxmlformats.org/drawingml/2006/table">
            <a:tbl>
              <a:tblPr firstRow="1" firstCol="1" bandRow="1">
                <a:tableStyleId>{5C22544A-7EE6-4342-B048-85BDC9FD1C3A}</a:tableStyleId>
              </a:tblPr>
              <a:tblGrid>
                <a:gridCol w="1369017">
                  <a:extLst>
                    <a:ext uri="{9D8B030D-6E8A-4147-A177-3AD203B41FA5}">
                      <a16:colId xmlns:a16="http://schemas.microsoft.com/office/drawing/2014/main" val="2449911528"/>
                    </a:ext>
                  </a:extLst>
                </a:gridCol>
                <a:gridCol w="811858">
                  <a:extLst>
                    <a:ext uri="{9D8B030D-6E8A-4147-A177-3AD203B41FA5}">
                      <a16:colId xmlns:a16="http://schemas.microsoft.com/office/drawing/2014/main" val="3096142385"/>
                    </a:ext>
                  </a:extLst>
                </a:gridCol>
                <a:gridCol w="478359">
                  <a:extLst>
                    <a:ext uri="{9D8B030D-6E8A-4147-A177-3AD203B41FA5}">
                      <a16:colId xmlns:a16="http://schemas.microsoft.com/office/drawing/2014/main" val="44305656"/>
                    </a:ext>
                  </a:extLst>
                </a:gridCol>
                <a:gridCol w="478359">
                  <a:extLst>
                    <a:ext uri="{9D8B030D-6E8A-4147-A177-3AD203B41FA5}">
                      <a16:colId xmlns:a16="http://schemas.microsoft.com/office/drawing/2014/main" val="1982685691"/>
                    </a:ext>
                  </a:extLst>
                </a:gridCol>
                <a:gridCol w="478359">
                  <a:extLst>
                    <a:ext uri="{9D8B030D-6E8A-4147-A177-3AD203B41FA5}">
                      <a16:colId xmlns:a16="http://schemas.microsoft.com/office/drawing/2014/main" val="61769130"/>
                    </a:ext>
                  </a:extLst>
                </a:gridCol>
                <a:gridCol w="478359">
                  <a:extLst>
                    <a:ext uri="{9D8B030D-6E8A-4147-A177-3AD203B41FA5}">
                      <a16:colId xmlns:a16="http://schemas.microsoft.com/office/drawing/2014/main" val="3415641366"/>
                    </a:ext>
                  </a:extLst>
                </a:gridCol>
                <a:gridCol w="478359">
                  <a:extLst>
                    <a:ext uri="{9D8B030D-6E8A-4147-A177-3AD203B41FA5}">
                      <a16:colId xmlns:a16="http://schemas.microsoft.com/office/drawing/2014/main" val="251508253"/>
                    </a:ext>
                  </a:extLst>
                </a:gridCol>
                <a:gridCol w="478359">
                  <a:extLst>
                    <a:ext uri="{9D8B030D-6E8A-4147-A177-3AD203B41FA5}">
                      <a16:colId xmlns:a16="http://schemas.microsoft.com/office/drawing/2014/main" val="1145572485"/>
                    </a:ext>
                  </a:extLst>
                </a:gridCol>
                <a:gridCol w="478359">
                  <a:extLst>
                    <a:ext uri="{9D8B030D-6E8A-4147-A177-3AD203B41FA5}">
                      <a16:colId xmlns:a16="http://schemas.microsoft.com/office/drawing/2014/main" val="3273854347"/>
                    </a:ext>
                  </a:extLst>
                </a:gridCol>
                <a:gridCol w="478359">
                  <a:extLst>
                    <a:ext uri="{9D8B030D-6E8A-4147-A177-3AD203B41FA5}">
                      <a16:colId xmlns:a16="http://schemas.microsoft.com/office/drawing/2014/main" val="849193578"/>
                    </a:ext>
                  </a:extLst>
                </a:gridCol>
              </a:tblGrid>
              <a:tr h="314603">
                <a:tc gridSpan="10">
                  <a:txBody>
                    <a:bodyPr/>
                    <a:lstStyle/>
                    <a:p>
                      <a:pPr algn="ctr">
                        <a:lnSpc>
                          <a:spcPct val="107000"/>
                        </a:lnSpc>
                        <a:spcAft>
                          <a:spcPts val="800"/>
                        </a:spcAft>
                      </a:pPr>
                      <a:r>
                        <a:rPr lang="en-US" sz="1100" dirty="0">
                          <a:effectLst/>
                        </a:rPr>
                        <a:t>Wheel velocity (m/s)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294D6D"/>
                    </a:solidFill>
                  </a:tcPr>
                </a:tc>
                <a:tc hMerge="1">
                  <a:txBody>
                    <a:bodyPr/>
                    <a:lstStyle/>
                    <a:p>
                      <a:pPr>
                        <a:lnSpc>
                          <a:spcPct val="107000"/>
                        </a:lnSpc>
                      </a:pPr>
                      <a:endParaRPr lang="en-US" sz="1100" dirty="0">
                        <a:effectLst/>
                        <a:latin typeface="Calibri" panose="020F0502020204030204" pitchFamily="34" charset="0"/>
                        <a:cs typeface="Times New Roman" panose="02020603050405020304" pitchFamily="18" charset="0"/>
                      </a:endParaRPr>
                    </a:p>
                  </a:txBody>
                  <a:tcPr marL="68580" marR="68580" marT="0" marB="0" anchor="ctr"/>
                </a:tc>
                <a:tc hMerge="1">
                  <a:txBody>
                    <a:bodyPr/>
                    <a:lstStyle/>
                    <a:p>
                      <a:endParaRPr dirty="0"/>
                    </a:p>
                  </a:txBody>
                  <a:tcPr marL="68580" marR="68580"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686209522"/>
                  </a:ext>
                </a:extLst>
              </a:tr>
              <a:tr h="314603">
                <a:tc gridSpan="2">
                  <a:txBody>
                    <a:bodyPr/>
                    <a:lstStyle/>
                    <a:p>
                      <a:pPr algn="just">
                        <a:lnSpc>
                          <a:spcPct val="107000"/>
                        </a:lnSpc>
                        <a:spcAft>
                          <a:spcPts val="800"/>
                        </a:spcAft>
                      </a:pPr>
                      <a:r>
                        <a:rPr lang="en-US" sz="1100" dirty="0">
                          <a:effectLst/>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294D6D"/>
                    </a:solidFill>
                  </a:tcPr>
                </a:tc>
                <a:tc hMerge="1">
                  <a:txBody>
                    <a:bodyPr/>
                    <a:lstStyle/>
                    <a:p>
                      <a:endParaRPr lang="en-US"/>
                    </a:p>
                  </a:txBody>
                  <a:tcPr/>
                </a:tc>
                <a:tc>
                  <a:txBody>
                    <a:bodyPr/>
                    <a:lstStyle/>
                    <a:p>
                      <a:pPr algn="ctr">
                        <a:lnSpc>
                          <a:spcPct val="107000"/>
                        </a:lnSpc>
                        <a:spcAft>
                          <a:spcPts val="800"/>
                        </a:spcAft>
                      </a:pPr>
                      <a:r>
                        <a:rPr lang="en-US" sz="1100">
                          <a:effectLst/>
                        </a:rPr>
                        <a:t>0.52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a:effectLst/>
                        </a:rPr>
                        <a:t>0.78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a:effectLst/>
                        </a:rPr>
                        <a:t>1.03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a:effectLst/>
                        </a:rPr>
                        <a:t>1.29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a:effectLst/>
                        </a:rPr>
                        <a:t>1.55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a:effectLst/>
                        </a:rPr>
                        <a:t>2.08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a:effectLst/>
                        </a:rPr>
                        <a:t>2.61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a:effectLst/>
                        </a:rPr>
                        <a:t>3.15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446292056"/>
                  </a:ext>
                </a:extLst>
              </a:tr>
              <a:tr h="314603">
                <a:tc rowSpan="2">
                  <a:txBody>
                    <a:bodyPr/>
                    <a:lstStyle/>
                    <a:p>
                      <a:pPr algn="ctr">
                        <a:lnSpc>
                          <a:spcPct val="107000"/>
                        </a:lnSpc>
                        <a:spcAft>
                          <a:spcPts val="800"/>
                        </a:spcAft>
                      </a:pPr>
                      <a:r>
                        <a:rPr lang="en-US" sz="1100" dirty="0">
                          <a:effectLst/>
                        </a:rPr>
                        <a:t>Soil density (kg/m</a:t>
                      </a:r>
                      <a:r>
                        <a:rPr lang="en-US" sz="1100" baseline="30000" dirty="0">
                          <a:effectLst/>
                        </a:rPr>
                        <a:t>3</a:t>
                      </a:r>
                      <a:r>
                        <a:rPr lang="en-US" sz="1100" dirty="0">
                          <a:effectLst/>
                        </a:rPr>
                        <a: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294D6D"/>
                    </a:solidFill>
                  </a:tcPr>
                </a:tc>
                <a:tc>
                  <a:txBody>
                    <a:bodyPr/>
                    <a:lstStyle/>
                    <a:p>
                      <a:pPr algn="ctr">
                        <a:lnSpc>
                          <a:spcPct val="107000"/>
                        </a:lnSpc>
                        <a:spcAft>
                          <a:spcPts val="800"/>
                        </a:spcAft>
                      </a:pPr>
                      <a:r>
                        <a:rPr lang="en-US" sz="1100">
                          <a:effectLst/>
                        </a:rPr>
                        <a:t>1520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734902881"/>
                  </a:ext>
                </a:extLst>
              </a:tr>
              <a:tr h="314603">
                <a:tc vMerge="1">
                  <a:txBody>
                    <a:bodyPr/>
                    <a:lstStyle/>
                    <a:p>
                      <a:endParaRPr lang="en-US"/>
                    </a:p>
                  </a:txBody>
                  <a:tcPr/>
                </a:tc>
                <a:tc>
                  <a:txBody>
                    <a:bodyPr/>
                    <a:lstStyle/>
                    <a:p>
                      <a:pPr algn="ctr">
                        <a:lnSpc>
                          <a:spcPct val="107000"/>
                        </a:lnSpc>
                        <a:spcAft>
                          <a:spcPts val="800"/>
                        </a:spcAft>
                      </a:pPr>
                      <a:r>
                        <a:rPr lang="en-US" sz="1100">
                          <a:effectLst/>
                        </a:rPr>
                        <a:t>1740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dirty="0">
                          <a:effectLst/>
                        </a:rPr>
                        <a:t>x</a:t>
                      </a:r>
                      <a:endParaRPr lang="en-US" sz="11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dirty="0">
                          <a:effectLst/>
                        </a:rPr>
                        <a:t>x</a:t>
                      </a:r>
                      <a:endParaRPr lang="en-US" sz="11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892196328"/>
                  </a:ext>
                </a:extLst>
              </a:tr>
              <a:tr h="314603">
                <a:tc rowSpan="3">
                  <a:txBody>
                    <a:bodyPr/>
                    <a:lstStyle/>
                    <a:p>
                      <a:pPr algn="ctr">
                        <a:lnSpc>
                          <a:spcPct val="107000"/>
                        </a:lnSpc>
                        <a:spcAft>
                          <a:spcPts val="800"/>
                        </a:spcAft>
                      </a:pPr>
                      <a:r>
                        <a:rPr lang="en-US" sz="1100" dirty="0">
                          <a:effectLst/>
                        </a:rPr>
                        <a:t>Wheel mass (g)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294D6D"/>
                    </a:solidFill>
                  </a:tcPr>
                </a:tc>
                <a:tc>
                  <a:txBody>
                    <a:bodyPr/>
                    <a:lstStyle/>
                    <a:p>
                      <a:pPr algn="ctr">
                        <a:lnSpc>
                          <a:spcPct val="107000"/>
                        </a:lnSpc>
                        <a:spcAft>
                          <a:spcPts val="800"/>
                        </a:spcAft>
                      </a:pPr>
                      <a:r>
                        <a:rPr lang="en-US" sz="1100" dirty="0">
                          <a:effectLst/>
                        </a:rPr>
                        <a:t>1200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44043336"/>
                  </a:ext>
                </a:extLst>
              </a:tr>
              <a:tr h="314603">
                <a:tc vMerge="1">
                  <a:txBody>
                    <a:bodyPr/>
                    <a:lstStyle/>
                    <a:p>
                      <a:endParaRPr lang="en-US"/>
                    </a:p>
                  </a:txBody>
                  <a:tcPr/>
                </a:tc>
                <a:tc>
                  <a:txBody>
                    <a:bodyPr/>
                    <a:lstStyle/>
                    <a:p>
                      <a:pPr algn="ctr">
                        <a:lnSpc>
                          <a:spcPct val="107000"/>
                        </a:lnSpc>
                        <a:spcAft>
                          <a:spcPts val="800"/>
                        </a:spcAft>
                      </a:pPr>
                      <a:r>
                        <a:rPr lang="en-US" sz="1100" dirty="0">
                          <a:effectLst/>
                        </a:rPr>
                        <a:t>1331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452721394"/>
                  </a:ext>
                </a:extLst>
              </a:tr>
              <a:tr h="323435">
                <a:tc vMerge="1">
                  <a:txBody>
                    <a:bodyPr/>
                    <a:lstStyle/>
                    <a:p>
                      <a:endParaRPr lang="en-US"/>
                    </a:p>
                  </a:txBody>
                  <a:tcPr/>
                </a:tc>
                <a:tc>
                  <a:txBody>
                    <a:bodyPr/>
                    <a:lstStyle/>
                    <a:p>
                      <a:pPr algn="ctr">
                        <a:lnSpc>
                          <a:spcPct val="107000"/>
                        </a:lnSpc>
                        <a:spcAft>
                          <a:spcPts val="800"/>
                        </a:spcAft>
                      </a:pPr>
                      <a:r>
                        <a:rPr lang="en-US" sz="1100" dirty="0">
                          <a:effectLst/>
                        </a:rPr>
                        <a:t>1475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US" sz="1100" b="1">
                          <a:effectLst/>
                        </a:rPr>
                        <a:t>x</a:t>
                      </a:r>
                      <a:endParaRPr lang="en-US" sz="11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a:effectLst/>
                        <a:latin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pPr>
                      <a:endParaRPr lang="en-US" sz="1100" b="1" dirty="0">
                        <a:effectLst/>
                        <a:latin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2095664"/>
                  </a:ext>
                </a:extLst>
              </a:tr>
            </a:tbl>
          </a:graphicData>
        </a:graphic>
      </p:graphicFrame>
      <p:pic>
        <p:nvPicPr>
          <p:cNvPr id="38" name="Imagen 27">
            <a:extLst>
              <a:ext uri="{FF2B5EF4-FFF2-40B4-BE49-F238E27FC236}">
                <a16:creationId xmlns:a16="http://schemas.microsoft.com/office/drawing/2014/main" id="{1B90669B-3291-909F-0CFA-0C6414EA2C90}"/>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131206" y="17287068"/>
            <a:ext cx="4772071" cy="3600000"/>
          </a:xfrm>
          <a:prstGeom prst="rect">
            <a:avLst/>
          </a:prstGeom>
        </p:spPr>
      </p:pic>
      <p:pic>
        <p:nvPicPr>
          <p:cNvPr id="39" name="Imagen 24">
            <a:extLst>
              <a:ext uri="{FF2B5EF4-FFF2-40B4-BE49-F238E27FC236}">
                <a16:creationId xmlns:a16="http://schemas.microsoft.com/office/drawing/2014/main" id="{01A2FB50-5BDA-4142-C3E1-6C3D7B4754B7}"/>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580106" y="22138137"/>
            <a:ext cx="5642582" cy="7200000"/>
          </a:xfrm>
          <a:prstGeom prst="rect">
            <a:avLst/>
          </a:prstGeom>
        </p:spPr>
      </p:pic>
      <p:pic>
        <p:nvPicPr>
          <p:cNvPr id="40" name="Imagen 23">
            <a:extLst>
              <a:ext uri="{FF2B5EF4-FFF2-40B4-BE49-F238E27FC236}">
                <a16:creationId xmlns:a16="http://schemas.microsoft.com/office/drawing/2014/main" id="{8085E06E-5B13-9E4C-0421-E5A902FB11CC}"/>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528220" y="22135504"/>
            <a:ext cx="3966288" cy="7200000"/>
          </a:xfrm>
          <a:prstGeom prst="rect">
            <a:avLst/>
          </a:prstGeom>
        </p:spPr>
      </p:pic>
      <p:pic>
        <p:nvPicPr>
          <p:cNvPr id="41" name="Imagen 37">
            <a:extLst>
              <a:ext uri="{FF2B5EF4-FFF2-40B4-BE49-F238E27FC236}">
                <a16:creationId xmlns:a16="http://schemas.microsoft.com/office/drawing/2014/main" id="{D0B6A607-C200-E838-0A67-DD1FA9DAA741}"/>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047944" y="17288954"/>
            <a:ext cx="4706905" cy="3600000"/>
          </a:xfrm>
          <a:prstGeom prst="rect">
            <a:avLst/>
          </a:prstGeom>
        </p:spPr>
      </p:pic>
      <p:pic>
        <p:nvPicPr>
          <p:cNvPr id="43" name="Imagen 7">
            <a:extLst>
              <a:ext uri="{FF2B5EF4-FFF2-40B4-BE49-F238E27FC236}">
                <a16:creationId xmlns:a16="http://schemas.microsoft.com/office/drawing/2014/main" id="{0133E0E3-B6C1-8863-B5D0-CBBB61BB2338}"/>
              </a:ext>
            </a:extLst>
          </p:cNvPr>
          <p:cNvPicPr/>
          <p:nvPr/>
        </p:nvPicPr>
        <p:blipFill>
          <a:blip r:embed="rId12" cstate="print">
            <a:extLst>
              <a:ext uri="{28A0092B-C50C-407E-A947-70E740481C1C}">
                <a14:useLocalDpi xmlns:a14="http://schemas.microsoft.com/office/drawing/2010/main" val="0"/>
              </a:ext>
            </a:extLst>
          </a:blip>
          <a:stretch>
            <a:fillRect/>
          </a:stretch>
        </p:blipFill>
        <p:spPr>
          <a:xfrm>
            <a:off x="18053828" y="9821999"/>
            <a:ext cx="5270400" cy="1900800"/>
          </a:xfrm>
          <a:prstGeom prst="rect">
            <a:avLst/>
          </a:prstGeom>
        </p:spPr>
      </p:pic>
      <p:pic>
        <p:nvPicPr>
          <p:cNvPr id="44" name="Imagen 1">
            <a:extLst>
              <a:ext uri="{FF2B5EF4-FFF2-40B4-BE49-F238E27FC236}">
                <a16:creationId xmlns:a16="http://schemas.microsoft.com/office/drawing/2014/main" id="{9C7D90F5-99FC-C465-86CC-1916B6B5781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264385" y="10403781"/>
            <a:ext cx="4111535" cy="4111535"/>
          </a:xfrm>
          <a:prstGeom prst="rect">
            <a:avLst/>
          </a:prstGeom>
        </p:spPr>
      </p:pic>
      <p:sp>
        <p:nvSpPr>
          <p:cNvPr id="45" name="Rectangle 31">
            <a:extLst>
              <a:ext uri="{FF2B5EF4-FFF2-40B4-BE49-F238E27FC236}">
                <a16:creationId xmlns:a16="http://schemas.microsoft.com/office/drawing/2014/main" id="{2D9866E8-C175-1DF7-9B64-94A28CE459AF}"/>
              </a:ext>
            </a:extLst>
          </p:cNvPr>
          <p:cNvSpPr/>
          <p:nvPr/>
        </p:nvSpPr>
        <p:spPr>
          <a:xfrm>
            <a:off x="9894328" y="9017324"/>
            <a:ext cx="6851650" cy="521753"/>
          </a:xfrm>
          <a:prstGeom prst="rect">
            <a:avLst/>
          </a:prstGeom>
          <a:solidFill>
            <a:srgbClr val="E7EBEE"/>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s-EC" sz="2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Compaction Procedure</a:t>
            </a:r>
            <a:endParaRPr lang="en-US" sz="2800" b="1" dirty="0">
              <a:solidFill>
                <a:schemeClr val="tx1"/>
              </a:solidFill>
              <a:latin typeface="Times New Roman" panose="02020603050405020304" pitchFamily="18" charset="0"/>
              <a:cs typeface="Times New Roman" panose="02020603050405020304" pitchFamily="18" charset="0"/>
            </a:endParaRPr>
          </a:p>
        </p:txBody>
      </p:sp>
      <p:sp>
        <p:nvSpPr>
          <p:cNvPr id="46" name="Rectangle 31">
            <a:extLst>
              <a:ext uri="{FF2B5EF4-FFF2-40B4-BE49-F238E27FC236}">
                <a16:creationId xmlns:a16="http://schemas.microsoft.com/office/drawing/2014/main" id="{F7C7A73F-004A-E94C-F01D-5C3DAD599EBA}"/>
              </a:ext>
            </a:extLst>
          </p:cNvPr>
          <p:cNvSpPr/>
          <p:nvPr/>
        </p:nvSpPr>
        <p:spPr>
          <a:xfrm>
            <a:off x="16752326" y="11937796"/>
            <a:ext cx="7873405" cy="521753"/>
          </a:xfrm>
          <a:prstGeom prst="rect">
            <a:avLst/>
          </a:prstGeom>
          <a:solidFill>
            <a:srgbClr val="E7EBEE"/>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s-EC" sz="2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Conducted Experiments</a:t>
            </a:r>
            <a:endParaRPr lang="en-US" sz="2800" b="1" dirty="0">
              <a:solidFill>
                <a:schemeClr val="tx1"/>
              </a:solidFill>
              <a:latin typeface="Times New Roman" panose="02020603050405020304" pitchFamily="18" charset="0"/>
              <a:cs typeface="Times New Roman" panose="02020603050405020304" pitchFamily="18" charset="0"/>
            </a:endParaRPr>
          </a:p>
        </p:txBody>
      </p:sp>
      <p:sp>
        <p:nvSpPr>
          <p:cNvPr id="47" name="Rectangle 46">
            <a:extLst>
              <a:ext uri="{FF2B5EF4-FFF2-40B4-BE49-F238E27FC236}">
                <a16:creationId xmlns:a16="http://schemas.microsoft.com/office/drawing/2014/main" id="{8A192C5F-F082-88E1-CB33-E23A365A5A52}"/>
              </a:ext>
            </a:extLst>
          </p:cNvPr>
          <p:cNvSpPr/>
          <p:nvPr/>
        </p:nvSpPr>
        <p:spPr>
          <a:xfrm>
            <a:off x="574235" y="9011106"/>
            <a:ext cx="9320093" cy="6394139"/>
          </a:xfrm>
          <a:prstGeom prst="rect">
            <a:avLst/>
          </a:prstGeom>
          <a:noFill/>
          <a:ln>
            <a:solidFill>
              <a:srgbClr val="294D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5EC1ACD2-1DA6-6E92-DA3E-408FC59BA88C}"/>
              </a:ext>
            </a:extLst>
          </p:cNvPr>
          <p:cNvSpPr/>
          <p:nvPr/>
        </p:nvSpPr>
        <p:spPr>
          <a:xfrm>
            <a:off x="9901705" y="9539077"/>
            <a:ext cx="6850621" cy="5863446"/>
          </a:xfrm>
          <a:prstGeom prst="rect">
            <a:avLst/>
          </a:prstGeom>
          <a:noFill/>
          <a:ln>
            <a:solidFill>
              <a:srgbClr val="294D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8A98E55-BFD2-6821-9531-DB50ABD63A76}"/>
              </a:ext>
            </a:extLst>
          </p:cNvPr>
          <p:cNvSpPr/>
          <p:nvPr/>
        </p:nvSpPr>
        <p:spPr>
          <a:xfrm>
            <a:off x="16753355" y="9034137"/>
            <a:ext cx="7872371" cy="6370935"/>
          </a:xfrm>
          <a:prstGeom prst="rect">
            <a:avLst/>
          </a:prstGeom>
          <a:noFill/>
          <a:ln>
            <a:solidFill>
              <a:srgbClr val="294D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31">
            <a:extLst>
              <a:ext uri="{FF2B5EF4-FFF2-40B4-BE49-F238E27FC236}">
                <a16:creationId xmlns:a16="http://schemas.microsoft.com/office/drawing/2014/main" id="{996B18C8-3DE0-0C81-C5C5-B7182EF93F3F}"/>
              </a:ext>
            </a:extLst>
          </p:cNvPr>
          <p:cNvSpPr/>
          <p:nvPr/>
        </p:nvSpPr>
        <p:spPr>
          <a:xfrm>
            <a:off x="571592" y="16501627"/>
            <a:ext cx="11772805" cy="546184"/>
          </a:xfrm>
          <a:prstGeom prst="rect">
            <a:avLst/>
          </a:prstGeom>
          <a:solidFill>
            <a:srgbClr val="E7EBEE"/>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Average Amplitude</a:t>
            </a:r>
          </a:p>
        </p:txBody>
      </p:sp>
      <p:sp>
        <p:nvSpPr>
          <p:cNvPr id="51" name="Rectangle 31">
            <a:extLst>
              <a:ext uri="{FF2B5EF4-FFF2-40B4-BE49-F238E27FC236}">
                <a16:creationId xmlns:a16="http://schemas.microsoft.com/office/drawing/2014/main" id="{F34AAC51-0D2C-5263-09DC-E37990509837}"/>
              </a:ext>
            </a:extLst>
          </p:cNvPr>
          <p:cNvSpPr/>
          <p:nvPr/>
        </p:nvSpPr>
        <p:spPr>
          <a:xfrm>
            <a:off x="6458397" y="21190363"/>
            <a:ext cx="5886000" cy="540000"/>
          </a:xfrm>
          <a:prstGeom prst="rect">
            <a:avLst/>
          </a:prstGeom>
          <a:solidFill>
            <a:srgbClr val="E7EBEE"/>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2400" b="1" dirty="0">
                <a:solidFill>
                  <a:schemeClr val="tx1"/>
                </a:solidFill>
                <a:latin typeface="Times New Roman" panose="02020603050405020304" pitchFamily="18" charset="0"/>
                <a:cs typeface="Times New Roman" panose="02020603050405020304" pitchFamily="18" charset="0"/>
              </a:rPr>
              <a:t>Soil Profile</a:t>
            </a:r>
          </a:p>
        </p:txBody>
      </p:sp>
      <p:sp>
        <p:nvSpPr>
          <p:cNvPr id="52" name="Rectangle 51">
            <a:extLst>
              <a:ext uri="{FF2B5EF4-FFF2-40B4-BE49-F238E27FC236}">
                <a16:creationId xmlns:a16="http://schemas.microsoft.com/office/drawing/2014/main" id="{F6D342C0-6854-8AAF-0991-4F0583973DD3}"/>
              </a:ext>
            </a:extLst>
          </p:cNvPr>
          <p:cNvSpPr/>
          <p:nvPr/>
        </p:nvSpPr>
        <p:spPr>
          <a:xfrm>
            <a:off x="571593" y="17047835"/>
            <a:ext cx="5879545" cy="4136297"/>
          </a:xfrm>
          <a:prstGeom prst="rect">
            <a:avLst/>
          </a:prstGeom>
          <a:noFill/>
          <a:ln>
            <a:solidFill>
              <a:srgbClr val="294D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BE94F6E8-CCDA-4029-ACB1-F97E549D710F}"/>
              </a:ext>
            </a:extLst>
          </p:cNvPr>
          <p:cNvSpPr/>
          <p:nvPr/>
        </p:nvSpPr>
        <p:spPr>
          <a:xfrm>
            <a:off x="6465570" y="17049640"/>
            <a:ext cx="5876782" cy="4136297"/>
          </a:xfrm>
          <a:prstGeom prst="rect">
            <a:avLst/>
          </a:prstGeom>
          <a:noFill/>
          <a:ln>
            <a:solidFill>
              <a:srgbClr val="294D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72647A98-682E-90F5-0C0A-A353CC91D0E6}"/>
              </a:ext>
            </a:extLst>
          </p:cNvPr>
          <p:cNvSpPr/>
          <p:nvPr/>
        </p:nvSpPr>
        <p:spPr>
          <a:xfrm>
            <a:off x="571592" y="21734248"/>
            <a:ext cx="5879545" cy="8185578"/>
          </a:xfrm>
          <a:prstGeom prst="rect">
            <a:avLst/>
          </a:prstGeom>
          <a:noFill/>
          <a:ln>
            <a:solidFill>
              <a:srgbClr val="294D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B9F04453-69AD-FF49-25F0-ACAA736A466A}"/>
              </a:ext>
            </a:extLst>
          </p:cNvPr>
          <p:cNvSpPr/>
          <p:nvPr/>
        </p:nvSpPr>
        <p:spPr>
          <a:xfrm>
            <a:off x="6465761" y="21727730"/>
            <a:ext cx="5879545" cy="8192096"/>
          </a:xfrm>
          <a:prstGeom prst="rect">
            <a:avLst/>
          </a:prstGeom>
          <a:noFill/>
          <a:ln>
            <a:solidFill>
              <a:srgbClr val="294D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 Box 189">
            <a:extLst>
              <a:ext uri="{FF2B5EF4-FFF2-40B4-BE49-F238E27FC236}">
                <a16:creationId xmlns:a16="http://schemas.microsoft.com/office/drawing/2014/main" id="{A96A2AE2-8E59-B2D0-8818-FD6A197C3ED8}"/>
              </a:ext>
            </a:extLst>
          </p:cNvPr>
          <p:cNvSpPr txBox="1">
            <a:spLocks noChangeArrowheads="1"/>
          </p:cNvSpPr>
          <p:nvPr/>
        </p:nvSpPr>
        <p:spPr bwMode="auto">
          <a:xfrm>
            <a:off x="12855569" y="23356941"/>
            <a:ext cx="11770157" cy="6212177"/>
          </a:xfrm>
          <a:prstGeom prst="rect">
            <a:avLst/>
          </a:prstGeom>
          <a:solidFill>
            <a:schemeClr val="bg1"/>
          </a:solidFill>
          <a:ln w="12700">
            <a:noFill/>
          </a:ln>
          <a:effectLst/>
        </p:spPr>
        <p:txBody>
          <a:bodyPr wrap="square" lIns="149969" tIns="149969" rIns="149969" bIns="149969">
            <a:spAutoFit/>
          </a:bodyPr>
          <a:lstStyle>
            <a:lvl1pPr eaLnBrk="0" hangingPunct="0">
              <a:defRPr sz="2200">
                <a:solidFill>
                  <a:schemeClr val="tx1"/>
                </a:solidFill>
                <a:latin typeface="Arial" charset="0"/>
              </a:defRPr>
            </a:lvl1pPr>
            <a:lvl2pPr marL="742950" indent="-285750" eaLnBrk="0" hangingPunct="0">
              <a:defRPr sz="2200">
                <a:solidFill>
                  <a:schemeClr val="tx1"/>
                </a:solidFill>
                <a:latin typeface="Arial" charset="0"/>
              </a:defRPr>
            </a:lvl2pPr>
            <a:lvl3pPr marL="1143000" indent="-228600" eaLnBrk="0" hangingPunct="0">
              <a:defRPr sz="2200">
                <a:solidFill>
                  <a:schemeClr val="tx1"/>
                </a:solidFill>
                <a:latin typeface="Arial" charset="0"/>
              </a:defRPr>
            </a:lvl3pPr>
            <a:lvl4pPr marL="1600200" indent="-228600" eaLnBrk="0" hangingPunct="0">
              <a:defRPr sz="2200">
                <a:solidFill>
                  <a:schemeClr val="tx1"/>
                </a:solidFill>
                <a:latin typeface="Arial" charset="0"/>
              </a:defRPr>
            </a:lvl4pPr>
            <a:lvl5pPr marL="2057400" indent="-228600" eaLnBrk="0" hangingPunct="0">
              <a:defRPr sz="2200">
                <a:solidFill>
                  <a:schemeClr val="tx1"/>
                </a:solidFill>
                <a:latin typeface="Arial" charset="0"/>
              </a:defRPr>
            </a:lvl5pPr>
            <a:lvl6pPr marL="2514600" indent="-228600" eaLnBrk="0" fontAlgn="base" hangingPunct="0">
              <a:spcBef>
                <a:spcPct val="0"/>
              </a:spcBef>
              <a:spcAft>
                <a:spcPct val="0"/>
              </a:spcAft>
              <a:defRPr sz="2200">
                <a:solidFill>
                  <a:schemeClr val="tx1"/>
                </a:solidFill>
                <a:latin typeface="Arial" charset="0"/>
              </a:defRPr>
            </a:lvl6pPr>
            <a:lvl7pPr marL="2971800" indent="-228600" eaLnBrk="0" fontAlgn="base" hangingPunct="0">
              <a:spcBef>
                <a:spcPct val="0"/>
              </a:spcBef>
              <a:spcAft>
                <a:spcPct val="0"/>
              </a:spcAft>
              <a:defRPr sz="2200">
                <a:solidFill>
                  <a:schemeClr val="tx1"/>
                </a:solidFill>
                <a:latin typeface="Arial" charset="0"/>
              </a:defRPr>
            </a:lvl7pPr>
            <a:lvl8pPr marL="3429000" indent="-228600" eaLnBrk="0" fontAlgn="base" hangingPunct="0">
              <a:spcBef>
                <a:spcPct val="0"/>
              </a:spcBef>
              <a:spcAft>
                <a:spcPct val="0"/>
              </a:spcAft>
              <a:defRPr sz="2200">
                <a:solidFill>
                  <a:schemeClr val="tx1"/>
                </a:solidFill>
                <a:latin typeface="Arial" charset="0"/>
              </a:defRPr>
            </a:lvl8pPr>
            <a:lvl9pPr marL="3886200" indent="-228600" eaLnBrk="0" fontAlgn="base" hangingPunct="0">
              <a:spcBef>
                <a:spcPct val="0"/>
              </a:spcBef>
              <a:spcAft>
                <a:spcPct val="0"/>
              </a:spcAft>
              <a:defRPr sz="2200">
                <a:solidFill>
                  <a:schemeClr val="tx1"/>
                </a:solidFill>
                <a:latin typeface="Arial" charset="0"/>
              </a:defRPr>
            </a:lvl9pPr>
          </a:lstStyle>
          <a:p>
            <a:pPr marL="457200" indent="-457200" eaLnBrk="1" hangingPunct="1">
              <a:buFont typeface="Arial" panose="020B0604020202020204" pitchFamily="34" charset="0"/>
              <a:buChar char="•"/>
            </a:pPr>
            <a:endParaRPr lang="en-US" sz="2400" dirty="0">
              <a:effectLst/>
              <a:latin typeface="Times New Roman" panose="02020603050405020304" pitchFamily="18" charset="0"/>
              <a:ea typeface="Times New Roman" panose="02020603050405020304" pitchFamily="18" charset="0"/>
            </a:endParaRPr>
          </a:p>
          <a:p>
            <a:pPr marL="457200" indent="-457200" eaLnBrk="1" hangingPunct="1">
              <a:buFont typeface="Arial" panose="020B0604020202020204" pitchFamily="34" charset="0"/>
              <a:buChar char="•"/>
            </a:pPr>
            <a:r>
              <a:rPr lang="en-US" sz="2400" dirty="0">
                <a:effectLst/>
                <a:latin typeface="Times New Roman" panose="02020603050405020304" pitchFamily="18" charset="0"/>
                <a:ea typeface="Times New Roman" panose="02020603050405020304" pitchFamily="18" charset="0"/>
              </a:rPr>
              <a:t>Mather, K. B. (1962). The cause of road corrugations and the instability of surfaces under wheel action. Parts 1&amp;2. Civil Eng &amp; Public Works Review/UK/.</a:t>
            </a:r>
          </a:p>
          <a:p>
            <a:pPr marL="457200" indent="-457200" eaLnBrk="1" hangingPunct="1">
              <a:buFont typeface="Arial" panose="020B0604020202020204" pitchFamily="34" charset="0"/>
              <a:buChar char="•"/>
            </a:pPr>
            <a:r>
              <a:rPr lang="en-US" sz="2400" dirty="0">
                <a:effectLst/>
                <a:latin typeface="Times New Roman" panose="02020603050405020304" pitchFamily="18" charset="0"/>
                <a:ea typeface="Times New Roman" panose="02020603050405020304" pitchFamily="18" charset="0"/>
              </a:rPr>
              <a:t>Furry, R. B. (1973). Simulation of the road-corrugation phenomenon. Highway Research Record, (438), 54.</a:t>
            </a:r>
          </a:p>
          <a:p>
            <a:pPr marL="457200" indent="-457200" eaLnBrk="1" hangingPunct="1">
              <a:buFont typeface="Arial" panose="020B0604020202020204" pitchFamily="34" charset="0"/>
              <a:buChar char="•"/>
            </a:pPr>
            <a:r>
              <a:rPr lang="en-US" sz="2400" dirty="0" err="1">
                <a:effectLst/>
                <a:latin typeface="Times New Roman" panose="02020603050405020304" pitchFamily="18" charset="0"/>
                <a:ea typeface="Times New Roman" panose="02020603050405020304" pitchFamily="18" charset="0"/>
              </a:rPr>
              <a:t>Taberlet</a:t>
            </a:r>
            <a:r>
              <a:rPr lang="en-US" sz="2400" dirty="0">
                <a:effectLst/>
                <a:latin typeface="Times New Roman" panose="02020603050405020304" pitchFamily="18" charset="0"/>
                <a:ea typeface="Times New Roman" panose="02020603050405020304" pitchFamily="18" charset="0"/>
              </a:rPr>
              <a:t>, N. (2012). Washboard Road, The Dynamics of Granular Ripples Formed by Rolling Wheels. </a:t>
            </a:r>
            <a:r>
              <a:rPr lang="en-US" sz="2400" dirty="0" err="1">
                <a:effectLst/>
                <a:latin typeface="Times New Roman" panose="02020603050405020304" pitchFamily="18" charset="0"/>
                <a:ea typeface="Times New Roman" panose="02020603050405020304" pitchFamily="18" charset="0"/>
              </a:rPr>
              <a:t>Phd</a:t>
            </a:r>
            <a:r>
              <a:rPr lang="en-US" sz="2400" dirty="0">
                <a:effectLst/>
                <a:latin typeface="Times New Roman" panose="02020603050405020304" pitchFamily="18" charset="0"/>
                <a:ea typeface="Times New Roman" panose="02020603050405020304" pitchFamily="18" charset="0"/>
              </a:rPr>
              <a:t> thesis, ENS Lyon.</a:t>
            </a:r>
          </a:p>
          <a:p>
            <a:pPr marL="457200" indent="-457200" eaLnBrk="1" hangingPunct="1">
              <a:buFont typeface="Arial" panose="020B0604020202020204" pitchFamily="34" charset="0"/>
              <a:buChar char="•"/>
            </a:pPr>
            <a:r>
              <a:rPr lang="en-US" sz="2400" dirty="0" err="1">
                <a:effectLst/>
                <a:latin typeface="Times New Roman" panose="02020603050405020304" pitchFamily="18" charset="0"/>
                <a:ea typeface="Times New Roman" panose="02020603050405020304" pitchFamily="18" charset="0"/>
              </a:rPr>
              <a:t>Bitbol</a:t>
            </a:r>
            <a:r>
              <a:rPr lang="en-US" sz="2400" dirty="0">
                <a:effectLst/>
                <a:latin typeface="Times New Roman" panose="02020603050405020304" pitchFamily="18" charset="0"/>
                <a:ea typeface="Times New Roman" panose="02020603050405020304" pitchFamily="18" charset="0"/>
              </a:rPr>
              <a:t>, A.-F., </a:t>
            </a:r>
            <a:r>
              <a:rPr lang="en-US" sz="2400" dirty="0" err="1">
                <a:effectLst/>
                <a:latin typeface="Times New Roman" panose="02020603050405020304" pitchFamily="18" charset="0"/>
                <a:ea typeface="Times New Roman" panose="02020603050405020304" pitchFamily="18" charset="0"/>
              </a:rPr>
              <a:t>Taberlet</a:t>
            </a:r>
            <a:r>
              <a:rPr lang="en-US" sz="2400" dirty="0">
                <a:effectLst/>
                <a:latin typeface="Times New Roman" panose="02020603050405020304" pitchFamily="18" charset="0"/>
                <a:ea typeface="Times New Roman" panose="02020603050405020304" pitchFamily="18" charset="0"/>
              </a:rPr>
              <a:t>, N., Morris, S. W., and </a:t>
            </a:r>
            <a:r>
              <a:rPr lang="en-US" sz="2400" dirty="0" err="1">
                <a:effectLst/>
                <a:latin typeface="Times New Roman" panose="02020603050405020304" pitchFamily="18" charset="0"/>
                <a:ea typeface="Times New Roman" panose="02020603050405020304" pitchFamily="18" charset="0"/>
              </a:rPr>
              <a:t>McElwaine</a:t>
            </a:r>
            <a:r>
              <a:rPr lang="en-US" sz="2400" dirty="0">
                <a:effectLst/>
                <a:latin typeface="Times New Roman" panose="02020603050405020304" pitchFamily="18" charset="0"/>
                <a:ea typeface="Times New Roman" panose="02020603050405020304" pitchFamily="18" charset="0"/>
              </a:rPr>
              <a:t>, J. N. (2009). Scaling and dynamics of washboard roads. PhD thesis, Cambridge University.</a:t>
            </a:r>
          </a:p>
          <a:p>
            <a:pPr marL="457200" indent="-457200" eaLnBrk="1" hangingPunct="1">
              <a:buFont typeface="Arial" panose="020B0604020202020204" pitchFamily="34" charset="0"/>
              <a:buChar char="•"/>
            </a:pPr>
            <a:r>
              <a:rPr lang="fr-FR" sz="2400" dirty="0">
                <a:effectLst/>
                <a:latin typeface="Times New Roman" panose="02020603050405020304" pitchFamily="18" charset="0"/>
                <a:ea typeface="Times New Roman" panose="02020603050405020304" pitchFamily="18" charset="0"/>
              </a:rPr>
              <a:t>Percier, B. (2013). Dynamique d’un empilement granulaire: instabilité de tôle ondulée et fluage d’une colonne de grains. </a:t>
            </a:r>
            <a:r>
              <a:rPr lang="fr-FR" sz="2400" dirty="0" err="1">
                <a:effectLst/>
                <a:latin typeface="Times New Roman" panose="02020603050405020304" pitchFamily="18" charset="0"/>
                <a:ea typeface="Times New Roman" panose="02020603050405020304" pitchFamily="18" charset="0"/>
              </a:rPr>
              <a:t>Phd</a:t>
            </a:r>
            <a:r>
              <a:rPr lang="fr-FR" sz="2400" dirty="0">
                <a:effectLst/>
                <a:latin typeface="Times New Roman" panose="02020603050405020304" pitchFamily="18" charset="0"/>
                <a:ea typeface="Times New Roman" panose="02020603050405020304" pitchFamily="18" charset="0"/>
              </a:rPr>
              <a:t> </a:t>
            </a:r>
            <a:r>
              <a:rPr lang="fr-FR" sz="2400" dirty="0" err="1">
                <a:effectLst/>
                <a:latin typeface="Times New Roman" panose="02020603050405020304" pitchFamily="18" charset="0"/>
                <a:ea typeface="Times New Roman" panose="02020603050405020304" pitchFamily="18" charset="0"/>
              </a:rPr>
              <a:t>thesis</a:t>
            </a:r>
            <a:r>
              <a:rPr lang="fr-FR" sz="2400" dirty="0">
                <a:effectLst/>
                <a:latin typeface="Times New Roman" panose="02020603050405020304" pitchFamily="18" charset="0"/>
                <a:ea typeface="Times New Roman" panose="02020603050405020304" pitchFamily="18" charset="0"/>
              </a:rPr>
              <a:t>, ENS Lyon.</a:t>
            </a:r>
          </a:p>
          <a:p>
            <a:pPr marL="457200" indent="-457200" eaLnBrk="1" hangingPunct="1">
              <a:buFont typeface="Arial" panose="020B0604020202020204" pitchFamily="34" charset="0"/>
              <a:buChar char="•"/>
            </a:pPr>
            <a:r>
              <a:rPr lang="en-US" sz="2400" dirty="0">
                <a:effectLst/>
                <a:latin typeface="Times New Roman" panose="02020603050405020304" pitchFamily="18" charset="0"/>
                <a:ea typeface="Times New Roman" panose="02020603050405020304" pitchFamily="18" charset="0"/>
              </a:rPr>
              <a:t>Hewitt, I., </a:t>
            </a:r>
            <a:r>
              <a:rPr lang="en-US" sz="2400" dirty="0" err="1">
                <a:effectLst/>
                <a:latin typeface="Times New Roman" panose="02020603050405020304" pitchFamily="18" charset="0"/>
                <a:ea typeface="Times New Roman" panose="02020603050405020304" pitchFamily="18" charset="0"/>
              </a:rPr>
              <a:t>Balmfort</a:t>
            </a:r>
            <a:r>
              <a:rPr lang="en-US" sz="2400" dirty="0">
                <a:effectLst/>
                <a:latin typeface="Times New Roman" panose="02020603050405020304" pitchFamily="18" charset="0"/>
                <a:ea typeface="Times New Roman" panose="02020603050405020304" pitchFamily="18" charset="0"/>
              </a:rPr>
              <a:t>, N. J., and </a:t>
            </a:r>
            <a:r>
              <a:rPr lang="en-US" sz="2400" dirty="0" err="1">
                <a:effectLst/>
                <a:latin typeface="Times New Roman" panose="02020603050405020304" pitchFamily="18" charset="0"/>
                <a:ea typeface="Times New Roman" panose="02020603050405020304" pitchFamily="18" charset="0"/>
              </a:rPr>
              <a:t>McElwaine</a:t>
            </a:r>
            <a:r>
              <a:rPr lang="en-US" sz="2400" dirty="0">
                <a:effectLst/>
                <a:latin typeface="Times New Roman" panose="02020603050405020304" pitchFamily="18" charset="0"/>
                <a:ea typeface="Times New Roman" panose="02020603050405020304" pitchFamily="18" charset="0"/>
              </a:rPr>
              <a:t>, J. N. (2011). Granular and fluid washboard. PhD thesis, Cambridge University.</a:t>
            </a:r>
          </a:p>
          <a:p>
            <a:pPr marL="457200" indent="-457200" eaLnBrk="1" hangingPunct="1">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Abu Daoud, O., &amp; </a:t>
            </a:r>
            <a:r>
              <a:rPr lang="en-US" sz="2400" dirty="0" err="1">
                <a:latin typeface="Times New Roman" panose="02020603050405020304" pitchFamily="18" charset="0"/>
                <a:cs typeface="Times New Roman" panose="02020603050405020304" pitchFamily="18" charset="0"/>
              </a:rPr>
              <a:t>Ksaibati</a:t>
            </a:r>
            <a:r>
              <a:rPr lang="en-US" sz="2400" dirty="0">
                <a:latin typeface="Times New Roman" panose="02020603050405020304" pitchFamily="18" charset="0"/>
                <a:cs typeface="Times New Roman" panose="02020603050405020304" pitchFamily="18" charset="0"/>
              </a:rPr>
              <a:t>, K. (2021). Studying the effect of gravel roads geometric features on corrugation behavior. International Journal of Pavement Research and Technology, 1-9.</a:t>
            </a:r>
          </a:p>
        </p:txBody>
      </p:sp>
      <p:sp>
        <p:nvSpPr>
          <p:cNvPr id="68" name="Rectangle 31">
            <a:extLst>
              <a:ext uri="{FF2B5EF4-FFF2-40B4-BE49-F238E27FC236}">
                <a16:creationId xmlns:a16="http://schemas.microsoft.com/office/drawing/2014/main" id="{F89278D5-F8B1-AC2C-0EB8-BD2BE02BD051}"/>
              </a:ext>
            </a:extLst>
          </p:cNvPr>
          <p:cNvSpPr/>
          <p:nvPr/>
        </p:nvSpPr>
        <p:spPr>
          <a:xfrm>
            <a:off x="12855569" y="22606946"/>
            <a:ext cx="11770157" cy="749995"/>
          </a:xfrm>
          <a:prstGeom prst="rect">
            <a:avLst/>
          </a:prstGeom>
          <a:solidFill>
            <a:srgbClr val="C5CCD5"/>
          </a:solidFill>
          <a:ln>
            <a:solidFill>
              <a:srgbClr val="294D6D"/>
            </a:solidFill>
          </a:ln>
        </p:spPr>
        <p:style>
          <a:lnRef idx="2">
            <a:schemeClr val="accent1">
              <a:shade val="50000"/>
            </a:schemeClr>
          </a:lnRef>
          <a:fillRef idx="1">
            <a:schemeClr val="accent1"/>
          </a:fillRef>
          <a:effectRef idx="0">
            <a:schemeClr val="accent1"/>
          </a:effectRef>
          <a:fontRef idx="minor">
            <a:schemeClr val="lt1"/>
          </a:fontRef>
        </p:style>
        <p:txBody>
          <a:bodyPr lIns="74984" tIns="37492" rIns="74984" bIns="37492" rtlCol="0" anchor="ctr"/>
          <a:lstStyle/>
          <a:p>
            <a:pPr algn="ctr"/>
            <a:r>
              <a:rPr lang="en-US" sz="3200" b="1" dirty="0">
                <a:solidFill>
                  <a:schemeClr val="tx1"/>
                </a:solidFill>
                <a:latin typeface="Arial" panose="020B0604020202020204" pitchFamily="34" charset="0"/>
                <a:cs typeface="Arial" panose="020B0604020202020204" pitchFamily="34" charset="0"/>
              </a:rPr>
              <a:t>REFERENCES</a:t>
            </a:r>
          </a:p>
        </p:txBody>
      </p:sp>
      <p:sp>
        <p:nvSpPr>
          <p:cNvPr id="69" name="Rectangle 68">
            <a:extLst>
              <a:ext uri="{FF2B5EF4-FFF2-40B4-BE49-F238E27FC236}">
                <a16:creationId xmlns:a16="http://schemas.microsoft.com/office/drawing/2014/main" id="{8E27369C-32ED-BC4A-0F23-8E871CB82A03}"/>
              </a:ext>
            </a:extLst>
          </p:cNvPr>
          <p:cNvSpPr/>
          <p:nvPr/>
        </p:nvSpPr>
        <p:spPr>
          <a:xfrm>
            <a:off x="12853175" y="23352232"/>
            <a:ext cx="11770157" cy="6567594"/>
          </a:xfrm>
          <a:prstGeom prst="rect">
            <a:avLst/>
          </a:prstGeom>
          <a:noFill/>
          <a:ln>
            <a:solidFill>
              <a:srgbClr val="294D6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26455015"/>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Tema de 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562</TotalTime>
  <Words>1272</Words>
  <Application>Microsoft Office PowerPoint</Application>
  <PresentationFormat>Custom</PresentationFormat>
  <Paragraphs>130</Paragraphs>
  <Slides>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Aptos</vt:lpstr>
      <vt:lpstr>Aptos Display</vt:lpstr>
      <vt:lpstr>Arial</vt:lpstr>
      <vt:lpstr>Calibri</vt:lpstr>
      <vt:lpstr>Times New Roman</vt:lpstr>
      <vt:lpstr>Tema de Office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María José Torres Constante</dc:creator>
  <cp:lastModifiedBy>Pablo Sebastián Alvarado Sarmiento</cp:lastModifiedBy>
  <cp:revision>17</cp:revision>
  <dcterms:created xsi:type="dcterms:W3CDTF">2024-08-13T21:05:19Z</dcterms:created>
  <dcterms:modified xsi:type="dcterms:W3CDTF">2024-08-21T16:51:31Z</dcterms:modified>
</cp:coreProperties>
</file>

<file path=docProps/thumbnail.jpeg>
</file>